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3"/>
  </p:notesMasterIdLst>
  <p:handoutMasterIdLst>
    <p:handoutMasterId r:id="rId34"/>
  </p:handoutMasterIdLst>
  <p:sldIdLst>
    <p:sldId id="264" r:id="rId2"/>
    <p:sldId id="332" r:id="rId3"/>
    <p:sldId id="322" r:id="rId4"/>
    <p:sldId id="323" r:id="rId5"/>
    <p:sldId id="324" r:id="rId6"/>
    <p:sldId id="335" r:id="rId7"/>
    <p:sldId id="333" r:id="rId8"/>
    <p:sldId id="334" r:id="rId9"/>
    <p:sldId id="327" r:id="rId10"/>
    <p:sldId id="328" r:id="rId11"/>
    <p:sldId id="331" r:id="rId12"/>
    <p:sldId id="329" r:id="rId13"/>
    <p:sldId id="325" r:id="rId14"/>
    <p:sldId id="330" r:id="rId15"/>
    <p:sldId id="326" r:id="rId16"/>
    <p:sldId id="2656" r:id="rId17"/>
    <p:sldId id="2628" r:id="rId18"/>
    <p:sldId id="2643" r:id="rId19"/>
    <p:sldId id="2661" r:id="rId20"/>
    <p:sldId id="343" r:id="rId21"/>
    <p:sldId id="344" r:id="rId22"/>
    <p:sldId id="345" r:id="rId23"/>
    <p:sldId id="346" r:id="rId24"/>
    <p:sldId id="340" r:id="rId25"/>
    <p:sldId id="341" r:id="rId26"/>
    <p:sldId id="342" r:id="rId27"/>
    <p:sldId id="336" r:id="rId28"/>
    <p:sldId id="337" r:id="rId29"/>
    <p:sldId id="338" r:id="rId30"/>
    <p:sldId id="339" r:id="rId31"/>
    <p:sldId id="269"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rystal" initials="GC" lastIdx="1" clrIdx="0">
    <p:extLst>
      <p:ext uri="{19B8F6BF-5375-455C-9EA6-DF929625EA0E}">
        <p15:presenceInfo xmlns:p15="http://schemas.microsoft.com/office/powerpoint/2012/main" userId="Gordon, Cryst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8B"/>
    <a:srgbClr val="71AF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2" autoAdjust="0"/>
    <p:restoredTop sz="83025" autoAdjust="0"/>
  </p:normalViewPr>
  <p:slideViewPr>
    <p:cSldViewPr snapToGrid="0">
      <p:cViewPr varScale="1">
        <p:scale>
          <a:sx n="95" d="100"/>
          <a:sy n="95" d="100"/>
        </p:scale>
        <p:origin x="12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E007F8-4651-4A01-B939-590ABEF9617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CACCD1C-74B0-4F1B-8466-BF54E92C2DCC}">
      <dgm:prSet/>
      <dgm:spPr/>
      <dgm:t>
        <a:bodyPr/>
        <a:lstStyle/>
        <a:p>
          <a:r>
            <a:rPr lang="en-US" dirty="0"/>
            <a:t>Expanding access to evidence-based treatment</a:t>
          </a:r>
        </a:p>
      </dgm:t>
    </dgm:pt>
    <dgm:pt modelId="{ED84177C-9E71-40AF-A633-97ED2AF311C9}" type="parTrans" cxnId="{5880AD32-2F83-4629-B71A-6DBC8C57FC13}">
      <dgm:prSet/>
      <dgm:spPr/>
      <dgm:t>
        <a:bodyPr/>
        <a:lstStyle/>
        <a:p>
          <a:endParaRPr lang="en-US"/>
        </a:p>
      </dgm:t>
    </dgm:pt>
    <dgm:pt modelId="{474D33E3-1334-4092-A020-4603B9CA4D96}" type="sibTrans" cxnId="{5880AD32-2F83-4629-B71A-6DBC8C57FC13}">
      <dgm:prSet/>
      <dgm:spPr/>
      <dgm:t>
        <a:bodyPr/>
        <a:lstStyle/>
        <a:p>
          <a:endParaRPr lang="en-US"/>
        </a:p>
      </dgm:t>
    </dgm:pt>
    <dgm:pt modelId="{E8D0306B-EEDD-40C7-93D3-204EED473131}">
      <dgm:prSet/>
      <dgm:spPr/>
      <dgm:t>
        <a:bodyPr/>
        <a:lstStyle/>
        <a:p>
          <a:r>
            <a:rPr lang="en-US" dirty="0"/>
            <a:t>Advancing racial equity in our approach to drug policy</a:t>
          </a:r>
        </a:p>
      </dgm:t>
    </dgm:pt>
    <dgm:pt modelId="{A0CEC64A-8C8E-441C-97AC-28CF22D73EAF}" type="parTrans" cxnId="{DE639DC6-EDDF-42C2-B835-DBB4CAD01810}">
      <dgm:prSet/>
      <dgm:spPr/>
      <dgm:t>
        <a:bodyPr/>
        <a:lstStyle/>
        <a:p>
          <a:endParaRPr lang="en-US"/>
        </a:p>
      </dgm:t>
    </dgm:pt>
    <dgm:pt modelId="{A598051E-E5F5-49C8-BD0B-A2E429A63118}" type="sibTrans" cxnId="{DE639DC6-EDDF-42C2-B835-DBB4CAD01810}">
      <dgm:prSet/>
      <dgm:spPr/>
      <dgm:t>
        <a:bodyPr/>
        <a:lstStyle/>
        <a:p>
          <a:endParaRPr lang="en-US"/>
        </a:p>
      </dgm:t>
    </dgm:pt>
    <dgm:pt modelId="{B7B0F68B-5ED6-4543-901A-AF11F7C4F0EF}">
      <dgm:prSet/>
      <dgm:spPr/>
      <dgm:t>
        <a:bodyPr/>
        <a:lstStyle/>
        <a:p>
          <a:r>
            <a:rPr lang="en-US" dirty="0"/>
            <a:t>Enhancing evidence-based harm reduction efforts</a:t>
          </a:r>
        </a:p>
      </dgm:t>
    </dgm:pt>
    <dgm:pt modelId="{817A603D-9FB3-454B-97DE-3C11C6DB8893}" type="parTrans" cxnId="{1D6BF04E-E0BA-434F-82AC-AE93E511146F}">
      <dgm:prSet/>
      <dgm:spPr/>
      <dgm:t>
        <a:bodyPr/>
        <a:lstStyle/>
        <a:p>
          <a:endParaRPr lang="en-US"/>
        </a:p>
      </dgm:t>
    </dgm:pt>
    <dgm:pt modelId="{ABB19C54-B62C-4BAD-975C-E5414C7BE86C}" type="sibTrans" cxnId="{1D6BF04E-E0BA-434F-82AC-AE93E511146F}">
      <dgm:prSet/>
      <dgm:spPr/>
      <dgm:t>
        <a:bodyPr/>
        <a:lstStyle/>
        <a:p>
          <a:endParaRPr lang="en-US"/>
        </a:p>
      </dgm:t>
    </dgm:pt>
    <dgm:pt modelId="{FFEFF4AB-D720-4527-8EEA-E0805DCF7AB5}">
      <dgm:prSet/>
      <dgm:spPr/>
      <dgm:t>
        <a:bodyPr/>
        <a:lstStyle/>
        <a:p>
          <a:r>
            <a:rPr lang="en-US" dirty="0"/>
            <a:t>Supporting evidence-based prevention efforts to reduce youth substance use</a:t>
          </a:r>
        </a:p>
      </dgm:t>
    </dgm:pt>
    <dgm:pt modelId="{80767B34-90F1-4C19-9966-76CADFB208FC}" type="parTrans" cxnId="{4C91362C-996A-40DA-BD51-2FC2670FEE76}">
      <dgm:prSet/>
      <dgm:spPr/>
      <dgm:t>
        <a:bodyPr/>
        <a:lstStyle/>
        <a:p>
          <a:endParaRPr lang="en-US"/>
        </a:p>
      </dgm:t>
    </dgm:pt>
    <dgm:pt modelId="{CB073BEE-A7B0-4744-8A57-09C128BF40DA}" type="sibTrans" cxnId="{4C91362C-996A-40DA-BD51-2FC2670FEE76}">
      <dgm:prSet/>
      <dgm:spPr/>
      <dgm:t>
        <a:bodyPr/>
        <a:lstStyle/>
        <a:p>
          <a:endParaRPr lang="en-US"/>
        </a:p>
      </dgm:t>
    </dgm:pt>
    <dgm:pt modelId="{1D6AB39D-C3C5-45F6-BE76-7C0D0326B550}">
      <dgm:prSet/>
      <dgm:spPr/>
      <dgm:t>
        <a:bodyPr/>
        <a:lstStyle/>
        <a:p>
          <a:r>
            <a:rPr lang="en-US" dirty="0"/>
            <a:t>Reducing the supply of illicit substances</a:t>
          </a:r>
        </a:p>
      </dgm:t>
    </dgm:pt>
    <dgm:pt modelId="{6B149810-DC62-4271-B61D-3102064770B3}" type="parTrans" cxnId="{1E23ABA5-2EBD-44F2-A895-D63B9284BE01}">
      <dgm:prSet/>
      <dgm:spPr/>
      <dgm:t>
        <a:bodyPr/>
        <a:lstStyle/>
        <a:p>
          <a:endParaRPr lang="en-US"/>
        </a:p>
      </dgm:t>
    </dgm:pt>
    <dgm:pt modelId="{564864AE-9AE4-477D-861F-A94DEFD9F9FB}" type="sibTrans" cxnId="{1E23ABA5-2EBD-44F2-A895-D63B9284BE01}">
      <dgm:prSet/>
      <dgm:spPr/>
      <dgm:t>
        <a:bodyPr/>
        <a:lstStyle/>
        <a:p>
          <a:endParaRPr lang="en-US"/>
        </a:p>
      </dgm:t>
    </dgm:pt>
    <dgm:pt modelId="{668DBB49-5806-48FB-BC4D-DEF62B4E845C}">
      <dgm:prSet/>
      <dgm:spPr/>
      <dgm:t>
        <a:bodyPr/>
        <a:lstStyle/>
        <a:p>
          <a:r>
            <a:rPr lang="en-US" dirty="0"/>
            <a:t>Advancing recovery-ready workplaces and expanding the addiction workforce</a:t>
          </a:r>
        </a:p>
      </dgm:t>
    </dgm:pt>
    <dgm:pt modelId="{15BD44B1-E9C6-4D35-B0B6-CF184B25435B}" type="parTrans" cxnId="{D77C586F-36DB-4A34-9444-B98DD2D6A805}">
      <dgm:prSet/>
      <dgm:spPr/>
      <dgm:t>
        <a:bodyPr/>
        <a:lstStyle/>
        <a:p>
          <a:endParaRPr lang="en-US"/>
        </a:p>
      </dgm:t>
    </dgm:pt>
    <dgm:pt modelId="{F5254F32-0065-4BCA-9375-8B8D238EC396}" type="sibTrans" cxnId="{D77C586F-36DB-4A34-9444-B98DD2D6A805}">
      <dgm:prSet/>
      <dgm:spPr/>
      <dgm:t>
        <a:bodyPr/>
        <a:lstStyle/>
        <a:p>
          <a:endParaRPr lang="en-US"/>
        </a:p>
      </dgm:t>
    </dgm:pt>
    <dgm:pt modelId="{1008A20E-70D5-4A03-B18C-88BC3CF15DB3}">
      <dgm:prSet/>
      <dgm:spPr/>
      <dgm:t>
        <a:bodyPr/>
        <a:lstStyle/>
        <a:p>
          <a:r>
            <a:rPr lang="en-US" dirty="0"/>
            <a:t>Expanding access to recovery support services</a:t>
          </a:r>
        </a:p>
      </dgm:t>
    </dgm:pt>
    <dgm:pt modelId="{917F0BE9-B083-40FB-AD6A-8B4BF3D72FFD}" type="parTrans" cxnId="{AC8D9707-A7CD-4D88-B9CD-E3E5B31339D4}">
      <dgm:prSet/>
      <dgm:spPr/>
      <dgm:t>
        <a:bodyPr/>
        <a:lstStyle/>
        <a:p>
          <a:endParaRPr lang="en-US"/>
        </a:p>
      </dgm:t>
    </dgm:pt>
    <dgm:pt modelId="{7ABA160C-830E-486F-8E67-F3A02FF7EDEB}" type="sibTrans" cxnId="{AC8D9707-A7CD-4D88-B9CD-E3E5B31339D4}">
      <dgm:prSet/>
      <dgm:spPr/>
      <dgm:t>
        <a:bodyPr/>
        <a:lstStyle/>
        <a:p>
          <a:endParaRPr lang="en-US"/>
        </a:p>
      </dgm:t>
    </dgm:pt>
    <dgm:pt modelId="{AFC038AF-145D-4137-AFFE-6B1A3E22EDCF}" type="pres">
      <dgm:prSet presAssocID="{7AE007F8-4651-4A01-B939-590ABEF96173}" presName="diagram" presStyleCnt="0">
        <dgm:presLayoutVars>
          <dgm:dir/>
          <dgm:resizeHandles val="exact"/>
        </dgm:presLayoutVars>
      </dgm:prSet>
      <dgm:spPr/>
    </dgm:pt>
    <dgm:pt modelId="{8C131C23-E051-4215-ABF8-25E0AA34D7F0}" type="pres">
      <dgm:prSet presAssocID="{ECACCD1C-74B0-4F1B-8466-BF54E92C2DCC}" presName="node" presStyleLbl="node1" presStyleIdx="0" presStyleCnt="7">
        <dgm:presLayoutVars>
          <dgm:bulletEnabled val="1"/>
        </dgm:presLayoutVars>
      </dgm:prSet>
      <dgm:spPr/>
    </dgm:pt>
    <dgm:pt modelId="{E4D05141-67D9-4504-A21E-C0F86DE8BD55}" type="pres">
      <dgm:prSet presAssocID="{474D33E3-1334-4092-A020-4603B9CA4D96}" presName="sibTrans" presStyleCnt="0"/>
      <dgm:spPr/>
    </dgm:pt>
    <dgm:pt modelId="{9FEF2694-1847-4E3D-A9E9-9A0278663864}" type="pres">
      <dgm:prSet presAssocID="{E8D0306B-EEDD-40C7-93D3-204EED473131}" presName="node" presStyleLbl="node1" presStyleIdx="1" presStyleCnt="7">
        <dgm:presLayoutVars>
          <dgm:bulletEnabled val="1"/>
        </dgm:presLayoutVars>
      </dgm:prSet>
      <dgm:spPr/>
    </dgm:pt>
    <dgm:pt modelId="{9B74BCE5-283E-436B-8C7B-EC6CEC3AFE24}" type="pres">
      <dgm:prSet presAssocID="{A598051E-E5F5-49C8-BD0B-A2E429A63118}" presName="sibTrans" presStyleCnt="0"/>
      <dgm:spPr/>
    </dgm:pt>
    <dgm:pt modelId="{C55C2DD0-DEEB-4CAF-82F2-3C8E08B231C2}" type="pres">
      <dgm:prSet presAssocID="{B7B0F68B-5ED6-4543-901A-AF11F7C4F0EF}" presName="node" presStyleLbl="node1" presStyleIdx="2" presStyleCnt="7">
        <dgm:presLayoutVars>
          <dgm:bulletEnabled val="1"/>
        </dgm:presLayoutVars>
      </dgm:prSet>
      <dgm:spPr/>
    </dgm:pt>
    <dgm:pt modelId="{607EACF0-B2A1-47CA-8AD1-42062B9B7A4A}" type="pres">
      <dgm:prSet presAssocID="{ABB19C54-B62C-4BAD-975C-E5414C7BE86C}" presName="sibTrans" presStyleCnt="0"/>
      <dgm:spPr/>
    </dgm:pt>
    <dgm:pt modelId="{DC173FF9-E830-48D5-B35A-6213D5F585C1}" type="pres">
      <dgm:prSet presAssocID="{FFEFF4AB-D720-4527-8EEA-E0805DCF7AB5}" presName="node" presStyleLbl="node1" presStyleIdx="3" presStyleCnt="7">
        <dgm:presLayoutVars>
          <dgm:bulletEnabled val="1"/>
        </dgm:presLayoutVars>
      </dgm:prSet>
      <dgm:spPr/>
    </dgm:pt>
    <dgm:pt modelId="{DCA801DB-E3E7-4FC4-9F8A-68B0F2B2170A}" type="pres">
      <dgm:prSet presAssocID="{CB073BEE-A7B0-4744-8A57-09C128BF40DA}" presName="sibTrans" presStyleCnt="0"/>
      <dgm:spPr/>
    </dgm:pt>
    <dgm:pt modelId="{251167C1-A321-4A9D-BCB9-06DE6D8401C8}" type="pres">
      <dgm:prSet presAssocID="{1D6AB39D-C3C5-45F6-BE76-7C0D0326B550}" presName="node" presStyleLbl="node1" presStyleIdx="4" presStyleCnt="7">
        <dgm:presLayoutVars>
          <dgm:bulletEnabled val="1"/>
        </dgm:presLayoutVars>
      </dgm:prSet>
      <dgm:spPr/>
    </dgm:pt>
    <dgm:pt modelId="{4297A025-79EA-4193-ACA5-2A3FDD86AFB7}" type="pres">
      <dgm:prSet presAssocID="{564864AE-9AE4-477D-861F-A94DEFD9F9FB}" presName="sibTrans" presStyleCnt="0"/>
      <dgm:spPr/>
    </dgm:pt>
    <dgm:pt modelId="{38790BEF-1DDD-4C7E-BC1A-C55B374846D8}" type="pres">
      <dgm:prSet presAssocID="{668DBB49-5806-48FB-BC4D-DEF62B4E845C}" presName="node" presStyleLbl="node1" presStyleIdx="5" presStyleCnt="7">
        <dgm:presLayoutVars>
          <dgm:bulletEnabled val="1"/>
        </dgm:presLayoutVars>
      </dgm:prSet>
      <dgm:spPr/>
    </dgm:pt>
    <dgm:pt modelId="{A884F26C-9362-47BE-9483-8E8CD214CFE3}" type="pres">
      <dgm:prSet presAssocID="{F5254F32-0065-4BCA-9375-8B8D238EC396}" presName="sibTrans" presStyleCnt="0"/>
      <dgm:spPr/>
    </dgm:pt>
    <dgm:pt modelId="{6B26A69E-FCDE-45CD-8C7A-272CCCF74A7C}" type="pres">
      <dgm:prSet presAssocID="{1008A20E-70D5-4A03-B18C-88BC3CF15DB3}" presName="node" presStyleLbl="node1" presStyleIdx="6" presStyleCnt="7">
        <dgm:presLayoutVars>
          <dgm:bulletEnabled val="1"/>
        </dgm:presLayoutVars>
      </dgm:prSet>
      <dgm:spPr/>
    </dgm:pt>
  </dgm:ptLst>
  <dgm:cxnLst>
    <dgm:cxn modelId="{AC8D9707-A7CD-4D88-B9CD-E3E5B31339D4}" srcId="{7AE007F8-4651-4A01-B939-590ABEF96173}" destId="{1008A20E-70D5-4A03-B18C-88BC3CF15DB3}" srcOrd="6" destOrd="0" parTransId="{917F0BE9-B083-40FB-AD6A-8B4BF3D72FFD}" sibTransId="{7ABA160C-830E-486F-8E67-F3A02FF7EDEB}"/>
    <dgm:cxn modelId="{4C91362C-996A-40DA-BD51-2FC2670FEE76}" srcId="{7AE007F8-4651-4A01-B939-590ABEF96173}" destId="{FFEFF4AB-D720-4527-8EEA-E0805DCF7AB5}" srcOrd="3" destOrd="0" parTransId="{80767B34-90F1-4C19-9966-76CADFB208FC}" sibTransId="{CB073BEE-A7B0-4744-8A57-09C128BF40DA}"/>
    <dgm:cxn modelId="{5880AD32-2F83-4629-B71A-6DBC8C57FC13}" srcId="{7AE007F8-4651-4A01-B939-590ABEF96173}" destId="{ECACCD1C-74B0-4F1B-8466-BF54E92C2DCC}" srcOrd="0" destOrd="0" parTransId="{ED84177C-9E71-40AF-A633-97ED2AF311C9}" sibTransId="{474D33E3-1334-4092-A020-4603B9CA4D96}"/>
    <dgm:cxn modelId="{D54C7E5D-04A0-4EF1-97A2-F030BDC676FF}" type="presOf" srcId="{FFEFF4AB-D720-4527-8EEA-E0805DCF7AB5}" destId="{DC173FF9-E830-48D5-B35A-6213D5F585C1}" srcOrd="0" destOrd="0" presId="urn:microsoft.com/office/officeart/2005/8/layout/default"/>
    <dgm:cxn modelId="{9875EA4B-799F-45A5-ACAB-BED22AA400F9}" type="presOf" srcId="{668DBB49-5806-48FB-BC4D-DEF62B4E845C}" destId="{38790BEF-1DDD-4C7E-BC1A-C55B374846D8}" srcOrd="0" destOrd="0" presId="urn:microsoft.com/office/officeart/2005/8/layout/default"/>
    <dgm:cxn modelId="{C067394C-2F72-4E73-B7D1-448D9DAE7585}" type="presOf" srcId="{E8D0306B-EEDD-40C7-93D3-204EED473131}" destId="{9FEF2694-1847-4E3D-A9E9-9A0278663864}" srcOrd="0" destOrd="0" presId="urn:microsoft.com/office/officeart/2005/8/layout/default"/>
    <dgm:cxn modelId="{1D6BF04E-E0BA-434F-82AC-AE93E511146F}" srcId="{7AE007F8-4651-4A01-B939-590ABEF96173}" destId="{B7B0F68B-5ED6-4543-901A-AF11F7C4F0EF}" srcOrd="2" destOrd="0" parTransId="{817A603D-9FB3-454B-97DE-3C11C6DB8893}" sibTransId="{ABB19C54-B62C-4BAD-975C-E5414C7BE86C}"/>
    <dgm:cxn modelId="{D77C586F-36DB-4A34-9444-B98DD2D6A805}" srcId="{7AE007F8-4651-4A01-B939-590ABEF96173}" destId="{668DBB49-5806-48FB-BC4D-DEF62B4E845C}" srcOrd="5" destOrd="0" parTransId="{15BD44B1-E9C6-4D35-B0B6-CF184B25435B}" sibTransId="{F5254F32-0065-4BCA-9375-8B8D238EC396}"/>
    <dgm:cxn modelId="{05789883-0173-4642-8B17-D0012D0AA4F0}" type="presOf" srcId="{1008A20E-70D5-4A03-B18C-88BC3CF15DB3}" destId="{6B26A69E-FCDE-45CD-8C7A-272CCCF74A7C}" srcOrd="0" destOrd="0" presId="urn:microsoft.com/office/officeart/2005/8/layout/default"/>
    <dgm:cxn modelId="{1E23ABA5-2EBD-44F2-A895-D63B9284BE01}" srcId="{7AE007F8-4651-4A01-B939-590ABEF96173}" destId="{1D6AB39D-C3C5-45F6-BE76-7C0D0326B550}" srcOrd="4" destOrd="0" parTransId="{6B149810-DC62-4271-B61D-3102064770B3}" sibTransId="{564864AE-9AE4-477D-861F-A94DEFD9F9FB}"/>
    <dgm:cxn modelId="{F9C10DB3-70D8-4130-8798-06BFF5CF7295}" type="presOf" srcId="{B7B0F68B-5ED6-4543-901A-AF11F7C4F0EF}" destId="{C55C2DD0-DEEB-4CAF-82F2-3C8E08B231C2}" srcOrd="0" destOrd="0" presId="urn:microsoft.com/office/officeart/2005/8/layout/default"/>
    <dgm:cxn modelId="{4DD95BB7-3108-4B9C-81A3-3ED20DB51A7B}" type="presOf" srcId="{7AE007F8-4651-4A01-B939-590ABEF96173}" destId="{AFC038AF-145D-4137-AFFE-6B1A3E22EDCF}" srcOrd="0" destOrd="0" presId="urn:microsoft.com/office/officeart/2005/8/layout/default"/>
    <dgm:cxn modelId="{DE639DC6-EDDF-42C2-B835-DBB4CAD01810}" srcId="{7AE007F8-4651-4A01-B939-590ABEF96173}" destId="{E8D0306B-EEDD-40C7-93D3-204EED473131}" srcOrd="1" destOrd="0" parTransId="{A0CEC64A-8C8E-441C-97AC-28CF22D73EAF}" sibTransId="{A598051E-E5F5-49C8-BD0B-A2E429A63118}"/>
    <dgm:cxn modelId="{DEB2E8D8-874C-41DB-91C1-DE0B3FAF113A}" type="presOf" srcId="{ECACCD1C-74B0-4F1B-8466-BF54E92C2DCC}" destId="{8C131C23-E051-4215-ABF8-25E0AA34D7F0}" srcOrd="0" destOrd="0" presId="urn:microsoft.com/office/officeart/2005/8/layout/default"/>
    <dgm:cxn modelId="{561999F9-72A1-42EB-8DA1-7037212D1304}" type="presOf" srcId="{1D6AB39D-C3C5-45F6-BE76-7C0D0326B550}" destId="{251167C1-A321-4A9D-BCB9-06DE6D8401C8}" srcOrd="0" destOrd="0" presId="urn:microsoft.com/office/officeart/2005/8/layout/default"/>
    <dgm:cxn modelId="{D0158BF5-9850-4F10-8C43-1AE55B0D8C1E}" type="presParOf" srcId="{AFC038AF-145D-4137-AFFE-6B1A3E22EDCF}" destId="{8C131C23-E051-4215-ABF8-25E0AA34D7F0}" srcOrd="0" destOrd="0" presId="urn:microsoft.com/office/officeart/2005/8/layout/default"/>
    <dgm:cxn modelId="{D0B053D8-3441-4028-A419-5B1621837F6D}" type="presParOf" srcId="{AFC038AF-145D-4137-AFFE-6B1A3E22EDCF}" destId="{E4D05141-67D9-4504-A21E-C0F86DE8BD55}" srcOrd="1" destOrd="0" presId="urn:microsoft.com/office/officeart/2005/8/layout/default"/>
    <dgm:cxn modelId="{CD3D5156-A734-4234-95FE-F0AAA70E8DCA}" type="presParOf" srcId="{AFC038AF-145D-4137-AFFE-6B1A3E22EDCF}" destId="{9FEF2694-1847-4E3D-A9E9-9A0278663864}" srcOrd="2" destOrd="0" presId="urn:microsoft.com/office/officeart/2005/8/layout/default"/>
    <dgm:cxn modelId="{D27D3AD7-52E8-4651-B0AB-27FBC773DEF9}" type="presParOf" srcId="{AFC038AF-145D-4137-AFFE-6B1A3E22EDCF}" destId="{9B74BCE5-283E-436B-8C7B-EC6CEC3AFE24}" srcOrd="3" destOrd="0" presId="urn:microsoft.com/office/officeart/2005/8/layout/default"/>
    <dgm:cxn modelId="{6F137A58-B075-49B2-A00F-1110D9BB7EBB}" type="presParOf" srcId="{AFC038AF-145D-4137-AFFE-6B1A3E22EDCF}" destId="{C55C2DD0-DEEB-4CAF-82F2-3C8E08B231C2}" srcOrd="4" destOrd="0" presId="urn:microsoft.com/office/officeart/2005/8/layout/default"/>
    <dgm:cxn modelId="{8A67FF66-B092-4EA7-B9FA-5032434BC0EB}" type="presParOf" srcId="{AFC038AF-145D-4137-AFFE-6B1A3E22EDCF}" destId="{607EACF0-B2A1-47CA-8AD1-42062B9B7A4A}" srcOrd="5" destOrd="0" presId="urn:microsoft.com/office/officeart/2005/8/layout/default"/>
    <dgm:cxn modelId="{E36C36D8-5663-44CF-8F70-8A8F790188A2}" type="presParOf" srcId="{AFC038AF-145D-4137-AFFE-6B1A3E22EDCF}" destId="{DC173FF9-E830-48D5-B35A-6213D5F585C1}" srcOrd="6" destOrd="0" presId="urn:microsoft.com/office/officeart/2005/8/layout/default"/>
    <dgm:cxn modelId="{08C41AF4-6D11-4F16-BC43-BDCF115EEB68}" type="presParOf" srcId="{AFC038AF-145D-4137-AFFE-6B1A3E22EDCF}" destId="{DCA801DB-E3E7-4FC4-9F8A-68B0F2B2170A}" srcOrd="7" destOrd="0" presId="urn:microsoft.com/office/officeart/2005/8/layout/default"/>
    <dgm:cxn modelId="{339236EC-75EE-4422-BAD9-BDBB2AF9C7FF}" type="presParOf" srcId="{AFC038AF-145D-4137-AFFE-6B1A3E22EDCF}" destId="{251167C1-A321-4A9D-BCB9-06DE6D8401C8}" srcOrd="8" destOrd="0" presId="urn:microsoft.com/office/officeart/2005/8/layout/default"/>
    <dgm:cxn modelId="{F508797C-215C-4B97-8491-EAC515362D46}" type="presParOf" srcId="{AFC038AF-145D-4137-AFFE-6B1A3E22EDCF}" destId="{4297A025-79EA-4193-ACA5-2A3FDD86AFB7}" srcOrd="9" destOrd="0" presId="urn:microsoft.com/office/officeart/2005/8/layout/default"/>
    <dgm:cxn modelId="{487E8AA4-208D-4697-AE1D-9785C6AD7743}" type="presParOf" srcId="{AFC038AF-145D-4137-AFFE-6B1A3E22EDCF}" destId="{38790BEF-1DDD-4C7E-BC1A-C55B374846D8}" srcOrd="10" destOrd="0" presId="urn:microsoft.com/office/officeart/2005/8/layout/default"/>
    <dgm:cxn modelId="{0FED8F1A-0622-4030-B047-FFD4543C2B12}" type="presParOf" srcId="{AFC038AF-145D-4137-AFFE-6B1A3E22EDCF}" destId="{A884F26C-9362-47BE-9483-8E8CD214CFE3}" srcOrd="11" destOrd="0" presId="urn:microsoft.com/office/officeart/2005/8/layout/default"/>
    <dgm:cxn modelId="{6126408F-942A-41B9-9647-E50FB7A2048F}" type="presParOf" srcId="{AFC038AF-145D-4137-AFFE-6B1A3E22EDCF}" destId="{6B26A69E-FCDE-45CD-8C7A-272CCCF74A7C}"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31C23-E051-4215-ABF8-25E0AA34D7F0}">
      <dsp:nvSpPr>
        <dsp:cNvPr id="0" name=""/>
        <dsp:cNvSpPr/>
      </dsp:nvSpPr>
      <dsp:spPr>
        <a:xfrm>
          <a:off x="3040" y="405764"/>
          <a:ext cx="2411834" cy="144710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Expanding access to evidence-based treatment</a:t>
          </a:r>
        </a:p>
      </dsp:txBody>
      <dsp:txXfrm>
        <a:off x="3040" y="405764"/>
        <a:ext cx="2411834" cy="1447100"/>
      </dsp:txXfrm>
    </dsp:sp>
    <dsp:sp modelId="{9FEF2694-1847-4E3D-A9E9-9A0278663864}">
      <dsp:nvSpPr>
        <dsp:cNvPr id="0" name=""/>
        <dsp:cNvSpPr/>
      </dsp:nvSpPr>
      <dsp:spPr>
        <a:xfrm>
          <a:off x="2656058" y="405764"/>
          <a:ext cx="2411834" cy="1447100"/>
        </a:xfrm>
        <a:prstGeom prst="rect">
          <a:avLst/>
        </a:prstGeom>
        <a:solidFill>
          <a:schemeClr val="accent5">
            <a:hueOff val="-469242"/>
            <a:satOff val="6922"/>
            <a:lumOff val="-18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Advancing racial equity in our approach to drug policy</a:t>
          </a:r>
        </a:p>
      </dsp:txBody>
      <dsp:txXfrm>
        <a:off x="2656058" y="405764"/>
        <a:ext cx="2411834" cy="1447100"/>
      </dsp:txXfrm>
    </dsp:sp>
    <dsp:sp modelId="{C55C2DD0-DEEB-4CAF-82F2-3C8E08B231C2}">
      <dsp:nvSpPr>
        <dsp:cNvPr id="0" name=""/>
        <dsp:cNvSpPr/>
      </dsp:nvSpPr>
      <dsp:spPr>
        <a:xfrm>
          <a:off x="5309076" y="405764"/>
          <a:ext cx="2411834" cy="1447100"/>
        </a:xfrm>
        <a:prstGeom prst="rect">
          <a:avLst/>
        </a:prstGeom>
        <a:solidFill>
          <a:schemeClr val="accent5">
            <a:hueOff val="-938484"/>
            <a:satOff val="13844"/>
            <a:lumOff val="-36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Enhancing evidence-based harm reduction efforts</a:t>
          </a:r>
        </a:p>
      </dsp:txBody>
      <dsp:txXfrm>
        <a:off x="5309076" y="405764"/>
        <a:ext cx="2411834" cy="1447100"/>
      </dsp:txXfrm>
    </dsp:sp>
    <dsp:sp modelId="{DC173FF9-E830-48D5-B35A-6213D5F585C1}">
      <dsp:nvSpPr>
        <dsp:cNvPr id="0" name=""/>
        <dsp:cNvSpPr/>
      </dsp:nvSpPr>
      <dsp:spPr>
        <a:xfrm>
          <a:off x="7962094" y="405764"/>
          <a:ext cx="2411834" cy="1447100"/>
        </a:xfrm>
        <a:prstGeom prst="rect">
          <a:avLst/>
        </a:prstGeom>
        <a:solidFill>
          <a:schemeClr val="accent5">
            <a:hueOff val="-1407725"/>
            <a:satOff val="20766"/>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Supporting evidence-based prevention efforts to reduce youth substance use</a:t>
          </a:r>
        </a:p>
      </dsp:txBody>
      <dsp:txXfrm>
        <a:off x="7962094" y="405764"/>
        <a:ext cx="2411834" cy="1447100"/>
      </dsp:txXfrm>
    </dsp:sp>
    <dsp:sp modelId="{251167C1-A321-4A9D-BCB9-06DE6D8401C8}">
      <dsp:nvSpPr>
        <dsp:cNvPr id="0" name=""/>
        <dsp:cNvSpPr/>
      </dsp:nvSpPr>
      <dsp:spPr>
        <a:xfrm>
          <a:off x="1329549" y="2094048"/>
          <a:ext cx="2411834" cy="1447100"/>
        </a:xfrm>
        <a:prstGeom prst="rect">
          <a:avLst/>
        </a:prstGeom>
        <a:solidFill>
          <a:schemeClr val="accent5">
            <a:hueOff val="-1876967"/>
            <a:satOff val="27687"/>
            <a:lumOff val="-732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Reducing the supply of illicit substances</a:t>
          </a:r>
        </a:p>
      </dsp:txBody>
      <dsp:txXfrm>
        <a:off x="1329549" y="2094048"/>
        <a:ext cx="2411834" cy="1447100"/>
      </dsp:txXfrm>
    </dsp:sp>
    <dsp:sp modelId="{38790BEF-1DDD-4C7E-BC1A-C55B374846D8}">
      <dsp:nvSpPr>
        <dsp:cNvPr id="0" name=""/>
        <dsp:cNvSpPr/>
      </dsp:nvSpPr>
      <dsp:spPr>
        <a:xfrm>
          <a:off x="3982567" y="2094048"/>
          <a:ext cx="2411834" cy="1447100"/>
        </a:xfrm>
        <a:prstGeom prst="rect">
          <a:avLst/>
        </a:prstGeom>
        <a:solidFill>
          <a:schemeClr val="accent5">
            <a:hueOff val="-2346209"/>
            <a:satOff val="34609"/>
            <a:lumOff val="-91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Advancing recovery-ready workplaces and expanding the addiction workforce</a:t>
          </a:r>
        </a:p>
      </dsp:txBody>
      <dsp:txXfrm>
        <a:off x="3982567" y="2094048"/>
        <a:ext cx="2411834" cy="1447100"/>
      </dsp:txXfrm>
    </dsp:sp>
    <dsp:sp modelId="{6B26A69E-FCDE-45CD-8C7A-272CCCF74A7C}">
      <dsp:nvSpPr>
        <dsp:cNvPr id="0" name=""/>
        <dsp:cNvSpPr/>
      </dsp:nvSpPr>
      <dsp:spPr>
        <a:xfrm>
          <a:off x="6635585" y="2094048"/>
          <a:ext cx="2411834" cy="1447100"/>
        </a:xfrm>
        <a:prstGeom prst="rect">
          <a:avLst/>
        </a:prstGeom>
        <a:solidFill>
          <a:schemeClr val="accent5">
            <a:hueOff val="-2815451"/>
            <a:satOff val="41531"/>
            <a:lumOff val="-1098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Expanding access to recovery support services</a:t>
          </a:r>
        </a:p>
      </dsp:txBody>
      <dsp:txXfrm>
        <a:off x="6635585" y="2094048"/>
        <a:ext cx="2411834" cy="14471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A0BA778-1992-468D-8754-F996B226CC24}" type="datetimeFigureOut">
              <a:rPr lang="en-US" smtClean="0"/>
              <a:t>5/11/2021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838802D-3382-4DDA-8099-73A1E42A06A0}" type="slidenum">
              <a:rPr lang="en-US" smtClean="0"/>
              <a:t>‹#›</a:t>
            </a:fld>
            <a:endParaRPr lang="en-US"/>
          </a:p>
        </p:txBody>
      </p:sp>
    </p:spTree>
    <p:extLst>
      <p:ext uri="{BB962C8B-B14F-4D97-AF65-F5344CB8AC3E}">
        <p14:creationId xmlns:p14="http://schemas.microsoft.com/office/powerpoint/2010/main" val="1107637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E194CB-0B2D-47E2-81FD-4E16A770C2B5}" type="datetimeFigureOut">
              <a:rPr lang="en-US" smtClean="0"/>
              <a:t>5/11/2021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0FB1307-1F50-4DB0-9CD2-C9A18C8ACC11}" type="slidenum">
              <a:rPr lang="en-US" smtClean="0"/>
              <a:t>‹#›</a:t>
            </a:fld>
            <a:endParaRPr lang="en-US"/>
          </a:p>
        </p:txBody>
      </p:sp>
    </p:spTree>
    <p:extLst>
      <p:ext uri="{BB962C8B-B14F-4D97-AF65-F5344CB8AC3E}">
        <p14:creationId xmlns:p14="http://schemas.microsoft.com/office/powerpoint/2010/main" val="4124869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Custom DAODAS color codes</a:t>
            </a:r>
            <a:r>
              <a:rPr lang="en-US" b="1" baseline="0" dirty="0"/>
              <a:t> is : Red-0 </a:t>
            </a:r>
          </a:p>
          <a:p>
            <a:r>
              <a:rPr lang="en-US" b="1" baseline="0" dirty="0"/>
              <a:t>		      Green-131 </a:t>
            </a:r>
          </a:p>
          <a:p>
            <a:r>
              <a:rPr lang="en-US" b="1" baseline="0" dirty="0"/>
              <a:t>		      Blue-139</a:t>
            </a:r>
            <a:endParaRPr lang="en-US" b="1" dirty="0"/>
          </a:p>
          <a:p>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1</a:t>
            </a:fld>
            <a:endParaRPr lang="en-US"/>
          </a:p>
        </p:txBody>
      </p:sp>
    </p:spTree>
    <p:extLst>
      <p:ext uri="{BB962C8B-B14F-4D97-AF65-F5344CB8AC3E}">
        <p14:creationId xmlns:p14="http://schemas.microsoft.com/office/powerpoint/2010/main" val="209769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FB1307-1F50-4DB0-9CD2-C9A18C8ACC11}" type="slidenum">
              <a:rPr lang="en-US" smtClean="0"/>
              <a:t>3</a:t>
            </a:fld>
            <a:endParaRPr lang="en-US"/>
          </a:p>
        </p:txBody>
      </p:sp>
    </p:spTree>
    <p:extLst>
      <p:ext uri="{BB962C8B-B14F-4D97-AF65-F5344CB8AC3E}">
        <p14:creationId xmlns:p14="http://schemas.microsoft.com/office/powerpoint/2010/main" val="2359245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Slide</a:t>
            </a:r>
          </a:p>
        </p:txBody>
      </p:sp>
      <p:sp>
        <p:nvSpPr>
          <p:cNvPr id="4" name="Slide Number Placeholder 3"/>
          <p:cNvSpPr>
            <a:spLocks noGrp="1"/>
          </p:cNvSpPr>
          <p:nvPr>
            <p:ph type="sldNum" sz="quarter" idx="10"/>
          </p:nvPr>
        </p:nvSpPr>
        <p:spPr/>
        <p:txBody>
          <a:bodyPr/>
          <a:lstStyle/>
          <a:p>
            <a:fld id="{60FB1307-1F50-4DB0-9CD2-C9A18C8ACC11}" type="slidenum">
              <a:rPr lang="en-US" smtClean="0"/>
              <a:t>31</a:t>
            </a:fld>
            <a:endParaRPr lang="en-US"/>
          </a:p>
        </p:txBody>
      </p:sp>
    </p:spTree>
    <p:extLst>
      <p:ext uri="{BB962C8B-B14F-4D97-AF65-F5344CB8AC3E}">
        <p14:creationId xmlns:p14="http://schemas.microsoft.com/office/powerpoint/2010/main" val="2810873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AODAS Slide With Header">
    <p:spTree>
      <p:nvGrpSpPr>
        <p:cNvPr id="1" name=""/>
        <p:cNvGrpSpPr/>
        <p:nvPr/>
      </p:nvGrpSpPr>
      <p:grpSpPr>
        <a:xfrm>
          <a:off x="0" y="0"/>
          <a:ext cx="0" cy="0"/>
          <a:chOff x="0" y="0"/>
          <a:chExt cx="0" cy="0"/>
        </a:xfrm>
      </p:grpSpPr>
      <p:grpSp>
        <p:nvGrpSpPr>
          <p:cNvPr id="20" name="Group 19"/>
          <p:cNvGrpSpPr/>
          <p:nvPr userDrawn="1"/>
        </p:nvGrpSpPr>
        <p:grpSpPr>
          <a:xfrm>
            <a:off x="304801" y="148159"/>
            <a:ext cx="11366339" cy="688237"/>
            <a:chOff x="304801" y="148159"/>
            <a:chExt cx="11366339" cy="688237"/>
          </a:xfrm>
        </p:grpSpPr>
        <p:sp>
          <p:nvSpPr>
            <p:cNvPr id="14" name="Title 1"/>
            <p:cNvSpPr txBox="1">
              <a:spLocks/>
            </p:cNvSpPr>
            <p:nvPr/>
          </p:nvSpPr>
          <p:spPr>
            <a:xfrm>
              <a:off x="2336800" y="256800"/>
              <a:ext cx="933434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00838B"/>
                  </a:solidFill>
                </a:rPr>
                <a:t>South Carolina Department of Alcohol and Other Drug Abuse Services</a:t>
              </a:r>
            </a:p>
          </p:txBody>
        </p:sp>
        <p:cxnSp>
          <p:nvCxnSpPr>
            <p:cNvPr id="15" name="Straight Connector 14"/>
            <p:cNvCxnSpPr/>
            <p:nvPr/>
          </p:nvCxnSpPr>
          <p:spPr>
            <a:xfrm>
              <a:off x="304801" y="676148"/>
              <a:ext cx="11338560" cy="34288"/>
            </a:xfrm>
            <a:prstGeom prst="line">
              <a:avLst/>
            </a:prstGeom>
            <a:ln w="34925">
              <a:solidFill>
                <a:srgbClr val="00838B"/>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p:cNvPicPr>
            <p:nvPr/>
          </p:nvPicPr>
          <p:blipFill rotWithShape="1">
            <a:blip r:embed="rId2"/>
            <a:srcRect l="1093" t="2107" r="1046" b="21019"/>
            <a:stretch/>
          </p:blipFill>
          <p:spPr>
            <a:xfrm>
              <a:off x="304804" y="148159"/>
              <a:ext cx="1913694" cy="495300"/>
            </a:xfrm>
            <a:prstGeom prst="rect">
              <a:avLst/>
            </a:prstGeom>
          </p:spPr>
        </p:pic>
      </p:grpSp>
      <p:sp>
        <p:nvSpPr>
          <p:cNvPr id="21" name="Rectangle 20"/>
          <p:cNvSpPr/>
          <p:nvPr userDrawn="1"/>
        </p:nvSpPr>
        <p:spPr>
          <a:xfrm>
            <a:off x="2"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Date Placeholder 3"/>
          <p:cNvSpPr>
            <a:spLocks noGrp="1"/>
          </p:cNvSpPr>
          <p:nvPr>
            <p:ph type="dt" sz="half" idx="2"/>
          </p:nvPr>
        </p:nvSpPr>
        <p:spPr>
          <a:xfrm>
            <a:off x="640080" y="6459789"/>
            <a:ext cx="2472271" cy="365125"/>
          </a:xfrm>
          <a:prstGeom prst="rect">
            <a:avLst/>
          </a:prstGeom>
        </p:spPr>
        <p:txBody>
          <a:bodyPr vert="horz" lIns="91440" tIns="45720" rIns="91440" bIns="45720" rtlCol="0" anchor="ctr"/>
          <a:lstStyle>
            <a:lvl1pPr algn="l">
              <a:defRPr sz="900">
                <a:solidFill>
                  <a:srgbClr val="FFFFFF"/>
                </a:solidFill>
              </a:defRPr>
            </a:lvl1pPr>
          </a:lstStyle>
          <a:p>
            <a:fld id="{65F3D7D0-E308-4D29-88F4-FBB9D65DC599}" type="datetime1">
              <a:rPr lang="en-US" smtClean="0"/>
              <a:t>5/11/2021</a:t>
            </a:fld>
            <a:endParaRPr lang="en-US" dirty="0"/>
          </a:p>
        </p:txBody>
      </p:sp>
      <p:sp>
        <p:nvSpPr>
          <p:cNvPr id="23" name="Slide Number Placeholder 5"/>
          <p:cNvSpPr>
            <a:spLocks noGrp="1"/>
          </p:cNvSpPr>
          <p:nvPr>
            <p:ph type="sldNum" sz="quarter" idx="4"/>
          </p:nvPr>
        </p:nvSpPr>
        <p:spPr>
          <a:xfrm>
            <a:off x="10287000" y="6459789"/>
            <a:ext cx="1312025" cy="365125"/>
          </a:xfrm>
          <a:prstGeom prst="rect">
            <a:avLst/>
          </a:prstGeom>
        </p:spPr>
        <p:txBody>
          <a:bodyPr vert="horz" lIns="91440" tIns="45720" rIns="91440" bIns="45720" rtlCol="0" anchor="ctr"/>
          <a:lstStyle>
            <a:lvl1pPr algn="r">
              <a:defRPr sz="1050">
                <a:solidFill>
                  <a:srgbClr val="FFFFFF"/>
                </a:solidFill>
              </a:defRPr>
            </a:lvl1pPr>
          </a:lstStyle>
          <a:p>
            <a:fld id="{A339896C-E2EF-470F-BA91-85D676E592B3}" type="slidenum">
              <a:rPr lang="en-US" smtClean="0"/>
              <a:t>‹#›</a:t>
            </a:fld>
            <a:endParaRPr lang="en-US"/>
          </a:p>
        </p:txBody>
      </p:sp>
    </p:spTree>
    <p:extLst>
      <p:ext uri="{BB962C8B-B14F-4D97-AF65-F5344CB8AC3E}">
        <p14:creationId xmlns:p14="http://schemas.microsoft.com/office/powerpoint/2010/main" val="78370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AODAS Slide With Header2">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79" y="1845734"/>
            <a:ext cx="10058401"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a:xfrm>
            <a:off x="304801" y="148159"/>
            <a:ext cx="11366339" cy="688237"/>
            <a:chOff x="304801" y="148159"/>
            <a:chExt cx="11366339" cy="688237"/>
          </a:xfrm>
        </p:grpSpPr>
        <p:sp>
          <p:nvSpPr>
            <p:cNvPr id="19" name="Title 1"/>
            <p:cNvSpPr txBox="1">
              <a:spLocks/>
            </p:cNvSpPr>
            <p:nvPr/>
          </p:nvSpPr>
          <p:spPr>
            <a:xfrm>
              <a:off x="2336800" y="256800"/>
              <a:ext cx="933434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00838B"/>
                  </a:solidFill>
                </a:rPr>
                <a:t>South Carolina Department of Alcohol and Other Drug Abuse Services</a:t>
              </a:r>
            </a:p>
          </p:txBody>
        </p:sp>
        <p:cxnSp>
          <p:nvCxnSpPr>
            <p:cNvPr id="20" name="Straight Connector 19"/>
            <p:cNvCxnSpPr/>
            <p:nvPr/>
          </p:nvCxnSpPr>
          <p:spPr>
            <a:xfrm>
              <a:off x="304801" y="676148"/>
              <a:ext cx="11338560" cy="34288"/>
            </a:xfrm>
            <a:prstGeom prst="line">
              <a:avLst/>
            </a:prstGeom>
            <a:ln w="34925">
              <a:solidFill>
                <a:srgbClr val="00838B"/>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p:cNvPicPr>
            <p:nvPr/>
          </p:nvPicPr>
          <p:blipFill rotWithShape="1">
            <a:blip r:embed="rId2"/>
            <a:srcRect l="1093" t="2107" r="1046" b="21019"/>
            <a:stretch/>
          </p:blipFill>
          <p:spPr>
            <a:xfrm>
              <a:off x="304804" y="148159"/>
              <a:ext cx="1913694" cy="495300"/>
            </a:xfrm>
            <a:prstGeom prst="rect">
              <a:avLst/>
            </a:prstGeom>
          </p:spPr>
        </p:pic>
      </p:grpSp>
      <p:sp>
        <p:nvSpPr>
          <p:cNvPr id="22" name="Rectangle 21"/>
          <p:cNvSpPr/>
          <p:nvPr userDrawn="1"/>
        </p:nvSpPr>
        <p:spPr>
          <a:xfrm>
            <a:off x="2"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Date Placeholder 3"/>
          <p:cNvSpPr>
            <a:spLocks noGrp="1"/>
          </p:cNvSpPr>
          <p:nvPr>
            <p:ph type="dt" sz="half" idx="2"/>
          </p:nvPr>
        </p:nvSpPr>
        <p:spPr>
          <a:xfrm>
            <a:off x="640080" y="6459789"/>
            <a:ext cx="2472271" cy="365125"/>
          </a:xfrm>
          <a:prstGeom prst="rect">
            <a:avLst/>
          </a:prstGeom>
        </p:spPr>
        <p:txBody>
          <a:bodyPr vert="horz" lIns="91440" tIns="45720" rIns="91440" bIns="45720" rtlCol="0" anchor="ctr"/>
          <a:lstStyle>
            <a:lvl1pPr algn="l">
              <a:defRPr sz="900">
                <a:solidFill>
                  <a:srgbClr val="FFFFFF"/>
                </a:solidFill>
              </a:defRPr>
            </a:lvl1pPr>
          </a:lstStyle>
          <a:p>
            <a:fld id="{63CB888A-206F-45AF-950E-B021DFB8B450}" type="datetime1">
              <a:rPr lang="en-US" smtClean="0"/>
              <a:t>5/11/2021</a:t>
            </a:fld>
            <a:endParaRPr lang="en-US" dirty="0"/>
          </a:p>
        </p:txBody>
      </p:sp>
      <p:sp>
        <p:nvSpPr>
          <p:cNvPr id="24" name="Slide Number Placeholder 5"/>
          <p:cNvSpPr>
            <a:spLocks noGrp="1"/>
          </p:cNvSpPr>
          <p:nvPr>
            <p:ph type="sldNum" sz="quarter" idx="4"/>
          </p:nvPr>
        </p:nvSpPr>
        <p:spPr>
          <a:xfrm>
            <a:off x="10287000" y="6459789"/>
            <a:ext cx="1312025" cy="365125"/>
          </a:xfrm>
          <a:prstGeom prst="rect">
            <a:avLst/>
          </a:prstGeom>
        </p:spPr>
        <p:txBody>
          <a:bodyPr vert="horz" lIns="91440" tIns="45720" rIns="91440" bIns="45720" rtlCol="0" anchor="ctr"/>
          <a:lstStyle>
            <a:lvl1pPr algn="r">
              <a:defRPr sz="1050">
                <a:solidFill>
                  <a:srgbClr val="FFFFFF"/>
                </a:solidFill>
              </a:defRPr>
            </a:lvl1pPr>
          </a:lstStyle>
          <a:p>
            <a:fld id="{A339896C-E2EF-470F-BA91-85D676E592B3}" type="slidenum">
              <a:rPr lang="en-US" smtClean="0"/>
              <a:t>‹#›</a:t>
            </a:fld>
            <a:endParaRPr lang="en-US"/>
          </a:p>
        </p:txBody>
      </p:sp>
    </p:spTree>
    <p:extLst>
      <p:ext uri="{BB962C8B-B14F-4D97-AF65-F5344CB8AC3E}">
        <p14:creationId xmlns:p14="http://schemas.microsoft.com/office/powerpoint/2010/main" val="127748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AODAS Slide With Header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79" y="1845734"/>
            <a:ext cx="10058401"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6" name="Group 15"/>
          <p:cNvGrpSpPr/>
          <p:nvPr userDrawn="1"/>
        </p:nvGrpSpPr>
        <p:grpSpPr>
          <a:xfrm>
            <a:off x="304801" y="148159"/>
            <a:ext cx="11366339" cy="688237"/>
            <a:chOff x="304801" y="148159"/>
            <a:chExt cx="11366339" cy="688237"/>
          </a:xfrm>
        </p:grpSpPr>
        <p:sp>
          <p:nvSpPr>
            <p:cNvPr id="17" name="Title 1"/>
            <p:cNvSpPr txBox="1">
              <a:spLocks/>
            </p:cNvSpPr>
            <p:nvPr/>
          </p:nvSpPr>
          <p:spPr>
            <a:xfrm>
              <a:off x="2336800" y="256800"/>
              <a:ext cx="933434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00838B"/>
                  </a:solidFill>
                </a:rPr>
                <a:t>South Carolina Department of Alcohol and Other Drug Abuse Services</a:t>
              </a:r>
            </a:p>
          </p:txBody>
        </p:sp>
        <p:cxnSp>
          <p:nvCxnSpPr>
            <p:cNvPr id="18" name="Straight Connector 17"/>
            <p:cNvCxnSpPr/>
            <p:nvPr/>
          </p:nvCxnSpPr>
          <p:spPr>
            <a:xfrm>
              <a:off x="304801" y="676148"/>
              <a:ext cx="11338560" cy="34288"/>
            </a:xfrm>
            <a:prstGeom prst="line">
              <a:avLst/>
            </a:prstGeom>
            <a:ln w="34925">
              <a:solidFill>
                <a:srgbClr val="00838B"/>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p:cNvPicPr>
            <p:nvPr/>
          </p:nvPicPr>
          <p:blipFill rotWithShape="1">
            <a:blip r:embed="rId2"/>
            <a:srcRect l="1093" t="2107" r="1046" b="21019"/>
            <a:stretch/>
          </p:blipFill>
          <p:spPr>
            <a:xfrm>
              <a:off x="304804" y="148159"/>
              <a:ext cx="1913694" cy="495300"/>
            </a:xfrm>
            <a:prstGeom prst="rect">
              <a:avLst/>
            </a:prstGeom>
          </p:spPr>
        </p:pic>
      </p:grpSp>
      <p:sp>
        <p:nvSpPr>
          <p:cNvPr id="21" name="Date Placeholder 3"/>
          <p:cNvSpPr>
            <a:spLocks noGrp="1"/>
          </p:cNvSpPr>
          <p:nvPr>
            <p:ph type="dt" sz="half" idx="2"/>
          </p:nvPr>
        </p:nvSpPr>
        <p:spPr>
          <a:xfrm>
            <a:off x="640080" y="6459789"/>
            <a:ext cx="2472271" cy="365125"/>
          </a:xfrm>
          <a:prstGeom prst="rect">
            <a:avLst/>
          </a:prstGeom>
        </p:spPr>
        <p:txBody>
          <a:bodyPr vert="horz" lIns="91440" tIns="45720" rIns="91440" bIns="45720" rtlCol="0" anchor="ctr"/>
          <a:lstStyle>
            <a:lvl1pPr algn="l">
              <a:defRPr sz="900">
                <a:solidFill>
                  <a:srgbClr val="FFFFFF"/>
                </a:solidFill>
              </a:defRPr>
            </a:lvl1pPr>
          </a:lstStyle>
          <a:p>
            <a:fld id="{D32C9CBE-BB3D-4D4A-BBA2-C9CC33C12E4A}" type="datetime1">
              <a:rPr lang="en-US" smtClean="0"/>
              <a:t>5/11/2021</a:t>
            </a:fld>
            <a:endParaRPr lang="en-US" dirty="0"/>
          </a:p>
        </p:txBody>
      </p:sp>
      <p:sp>
        <p:nvSpPr>
          <p:cNvPr id="22" name="Slide Number Placeholder 5"/>
          <p:cNvSpPr>
            <a:spLocks noGrp="1"/>
          </p:cNvSpPr>
          <p:nvPr>
            <p:ph type="sldNum" sz="quarter" idx="4"/>
          </p:nvPr>
        </p:nvSpPr>
        <p:spPr>
          <a:xfrm>
            <a:off x="10287000" y="6459789"/>
            <a:ext cx="1312025" cy="365125"/>
          </a:xfrm>
          <a:prstGeom prst="rect">
            <a:avLst/>
          </a:prstGeom>
        </p:spPr>
        <p:txBody>
          <a:bodyPr vert="horz" lIns="91440" tIns="45720" rIns="91440" bIns="45720" rtlCol="0" anchor="ctr"/>
          <a:lstStyle>
            <a:lvl1pPr algn="r">
              <a:defRPr sz="1050">
                <a:solidFill>
                  <a:srgbClr val="FFFFFF"/>
                </a:solidFill>
              </a:defRPr>
            </a:lvl1pPr>
          </a:lstStyle>
          <a:p>
            <a:fld id="{A339896C-E2EF-470F-BA91-85D676E592B3}" type="slidenum">
              <a:rPr lang="en-US" smtClean="0"/>
              <a:t>‹#›</a:t>
            </a:fld>
            <a:endParaRPr lang="en-US"/>
          </a:p>
        </p:txBody>
      </p:sp>
    </p:spTree>
    <p:extLst>
      <p:ext uri="{BB962C8B-B14F-4D97-AF65-F5344CB8AC3E}">
        <p14:creationId xmlns:p14="http://schemas.microsoft.com/office/powerpoint/2010/main" val="1347785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ODAS Master No Header">
    <p:spTree>
      <p:nvGrpSpPr>
        <p:cNvPr id="1" name=""/>
        <p:cNvGrpSpPr/>
        <p:nvPr/>
      </p:nvGrpSpPr>
      <p:grpSpPr>
        <a:xfrm>
          <a:off x="0" y="0"/>
          <a:ext cx="0" cy="0"/>
          <a:chOff x="0" y="0"/>
          <a:chExt cx="0" cy="0"/>
        </a:xfrm>
      </p:grpSpPr>
      <p:sp>
        <p:nvSpPr>
          <p:cNvPr id="9" name="Rectangle 8"/>
          <p:cNvSpPr/>
          <p:nvPr userDrawn="1"/>
        </p:nvSpPr>
        <p:spPr>
          <a:xfrm>
            <a:off x="2"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Date Placeholder 3"/>
          <p:cNvSpPr>
            <a:spLocks noGrp="1"/>
          </p:cNvSpPr>
          <p:nvPr>
            <p:ph type="dt" sz="half" idx="2"/>
          </p:nvPr>
        </p:nvSpPr>
        <p:spPr>
          <a:xfrm>
            <a:off x="640080" y="6459789"/>
            <a:ext cx="2472271" cy="365125"/>
          </a:xfrm>
          <a:prstGeom prst="rect">
            <a:avLst/>
          </a:prstGeom>
        </p:spPr>
        <p:txBody>
          <a:bodyPr vert="horz" lIns="91440" tIns="45720" rIns="91440" bIns="45720" rtlCol="0" anchor="ctr"/>
          <a:lstStyle>
            <a:lvl1pPr algn="l">
              <a:defRPr sz="900">
                <a:solidFill>
                  <a:srgbClr val="FFFFFF"/>
                </a:solidFill>
              </a:defRPr>
            </a:lvl1pPr>
          </a:lstStyle>
          <a:p>
            <a:fld id="{ED02A1B5-AED9-4ED2-876C-3A6D7FD53219}" type="datetime1">
              <a:rPr lang="en-US" smtClean="0"/>
              <a:t>5/11/2021</a:t>
            </a:fld>
            <a:endParaRPr lang="en-US" dirty="0"/>
          </a:p>
        </p:txBody>
      </p:sp>
      <p:sp>
        <p:nvSpPr>
          <p:cNvPr id="11" name="Slide Number Placeholder 5"/>
          <p:cNvSpPr>
            <a:spLocks noGrp="1"/>
          </p:cNvSpPr>
          <p:nvPr>
            <p:ph type="sldNum" sz="quarter" idx="4"/>
          </p:nvPr>
        </p:nvSpPr>
        <p:spPr>
          <a:xfrm>
            <a:off x="10287000" y="6459789"/>
            <a:ext cx="1312025" cy="365125"/>
          </a:xfrm>
          <a:prstGeom prst="rect">
            <a:avLst/>
          </a:prstGeom>
        </p:spPr>
        <p:txBody>
          <a:bodyPr vert="horz" lIns="91440" tIns="45720" rIns="91440" bIns="45720" rtlCol="0" anchor="ctr"/>
          <a:lstStyle>
            <a:lvl1pPr algn="r">
              <a:defRPr sz="1050">
                <a:solidFill>
                  <a:srgbClr val="FFFFFF"/>
                </a:solidFill>
              </a:defRPr>
            </a:lvl1pPr>
          </a:lstStyle>
          <a:p>
            <a:fld id="{A339896C-E2EF-470F-BA91-85D676E592B3}" type="slidenum">
              <a:rPr lang="en-US" smtClean="0"/>
              <a:t>‹#›</a:t>
            </a:fld>
            <a:endParaRPr lang="en-US"/>
          </a:p>
        </p:txBody>
      </p:sp>
    </p:spTree>
    <p:extLst>
      <p:ext uri="{BB962C8B-B14F-4D97-AF65-F5344CB8AC3E}">
        <p14:creationId xmlns:p14="http://schemas.microsoft.com/office/powerpoint/2010/main" val="4181976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Tuesday, May 11, 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013968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Tuesday, May 11, 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7377768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2790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87" r:id="rId4"/>
    <p:sldLayoutId id="2147483689" r:id="rId5"/>
    <p:sldLayoutId id="2147483690" r:id="rId6"/>
  </p:sldLayoutIdLst>
  <p:hf sldNum="0"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gcc02.safelinks.protection.outlook.com/?url=https%3A%2F%2Fsamhsa.us4.list-manage.com%2Ftrack%2Fclick%3Fu%3Dd0780dc94825e65acd61c17dc%26id%3D7a142feb83%26e%3D2d6a3955fd&amp;data=04%7C01%7Cmnienhius%40daodas.sc.gov%7C004d903b68204bd379f808d90b1b2c1e%7Ce9f8d01480d84f27b0d6c3d6c085fcdd%7C1%7C1%7C637553033602986228%7CUnknown%7CTWFpbGZsb3d8eyJWIjoiMC4wLjAwMDAiLCJQIjoiV2luMzIiLCJBTiI6Ik1haWwiLCJXVCI6Mn0%3D%7C1000&amp;sdata=RRglpQWpE12TyJOp6yj95hu6wppCm4YTYGZeKw6dwDI%3D&amp;reserved=0" TargetMode="External"/><Relationship Id="rId2" Type="http://schemas.openxmlformats.org/officeDocument/2006/relationships/hyperlink" Target="mailto:info@stopalcoholabuse.net?subject=Request%20for%20Communities%20Talk%20Planning%20Stipend&amp;body=I%E2%80%99d%20like%20to%20request%20a%20%24750%20planning%20stipend%20to%20participate%20in%20Communities%20Talk.%20Please%20send%20me%20a%20unique%20URL%20to%20begin%20my%20registration." TargetMode="External"/><Relationship Id="rId1" Type="http://schemas.openxmlformats.org/officeDocument/2006/relationships/slideLayout" Target="../slideLayouts/slideLayout2.xml"/><Relationship Id="rId4" Type="http://schemas.openxmlformats.org/officeDocument/2006/relationships/image" Target="https://gallery.mailchimp.com/d0780dc94825e65acd61c17dc/images/aac28e48-066d-4dd6-9b1f-34745051f886.pn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gcc02.safelinks.protection.outlook.com/?url=https%3A%2F%2Fattendee.gotowebinar.com%2Fregister%2F3399217577512348176&amp;data=04%7C01%7Cmnienhius%40daodas.sc.gov%7C1622cb664ed246d6878d08d903741a21%7Ce9f8d01480d84f27b0d6c3d6c085fcdd%7C1%7C0%7C637544619470818223%7CUnknown%7CTWFpbGZsb3d8eyJWIjoiMC4wLjAwMDAiLCJQIjoiV2luMzIiLCJBTiI6Ik1haWwiLCJXVCI6Mn0%3D%7C1000&amp;sdata=KRSnc0dwGcuLwq5IlfW%2FdsPr9XI1qZ6fUAD0PfrQbQ0%3D&amp;reserved=0" TargetMode="External"/><Relationship Id="rId2" Type="http://schemas.openxmlformats.org/officeDocument/2006/relationships/image" Target="https://files.constantcontact.com/5e8d8d76201/c5262da5-9018-49d3-9992-77bbe5341c34.jpg" TargetMode="External"/><Relationship Id="rId1" Type="http://schemas.openxmlformats.org/officeDocument/2006/relationships/slideLayout" Target="../slideLayouts/slideLayout2.xml"/><Relationship Id="rId4" Type="http://schemas.openxmlformats.org/officeDocument/2006/relationships/hyperlink" Target="https://gcc02.safelinks.protection.outlook.com/?url=https%3A%2F%2Fattendee.gotowebinar.com%2Fregister%2F6979793686039663888&amp;data=04%7C01%7Cmnienhius%40daodas.sc.gov%7C1622cb664ed246d6878d08d903741a21%7Ce9f8d01480d84f27b0d6c3d6c085fcdd%7C1%7C0%7C637544619470828177%7CUnknown%7CTWFpbGZsb3d8eyJWIjoiMC4wLjAwMDAiLCJQIjoiV2luMzIiLCJBTiI6Ik1haWwiLCJXVCI6Mn0%3D%7C1000&amp;sdata=Y1ootYO0rc%2BfcrqDuByV7Ao1ZDtFUM99O664haD%2BX7k%3D&amp;reserved=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https://files.constantcontact.com/c1247982301/a7e42b89-7228-4813-b78e-32d727d6e874.jpg" TargetMode="External"/><Relationship Id="rId2" Type="http://schemas.openxmlformats.org/officeDocument/2006/relationships/image" Target="https://files.constantcontact.com/c1247982301/c2730a2c-4220-4baf-ac58-f11005b98042.png" TargetMode="External"/><Relationship Id="rId1" Type="http://schemas.openxmlformats.org/officeDocument/2006/relationships/slideLayout" Target="../slideLayouts/slideLayout2.xml"/><Relationship Id="rId5" Type="http://schemas.openxmlformats.org/officeDocument/2006/relationships/hyperlink" Target="https://nllea.org/Event/Registration?id=14" TargetMode="External"/><Relationship Id="rId4" Type="http://schemas.openxmlformats.org/officeDocument/2006/relationships/hyperlink" Target="https://us02web.zoom.us/webinar/register/WN_5ZAGZEobSq20A_zh46Aqy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gcc02.safelinks.protection.outlook.com/?url=http:%2F%2Fwww.mmsend36.com%2Flink.cfm%3Fr%3D-9wqgjvhgfhG4XYZ1x614A~~%26pe%3D5crpIRiKNWONHXn6-SqiuXV4xdbCAQMAnD5x9QMdfielW9ue2kthxkCwH0l87PAY-cwbBEYiiI5Pq4BRAvmVSQ~~%26t%3DzLdTJPqtc_JnxptSAGrAWg~~&amp;data=04%7C01%7Cmnienhius%40daodas.sc.gov%7C20aece3e390e4c2230cb08d90fd79cc7%7Ce9f8d01480d84f27b0d6c3d6c085fcdd%7C1%7C1%7C637558241015817247%7CUnknown%7CTWFpbGZsb3d8eyJWIjoiMC4wLjAwMDAiLCJQIjoiV2luMzIiLCJBTiI6Ik1haWwiLCJXVCI6Mn0%3D%7C1000&amp;sdata=lPSJyBj94%2FpONcA2BWSpr9pOE1mMEOQH%2BKMcmSy0Z0E%3D&amp;reserved=0"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gcc02.safelinks.protection.outlook.com/?url=https%3A%2F%2Fna.eventscloud.com%2Femarketing%2Fgo.php%3Fi%3D823349%26e%3DbW5pZW5oaXVzQGRhb2Rhcy5zYy5nb3Y%3D%26l%3Dhttps%3A%2F%2Fnpnconference.org%2F&amp;data=04%7C01%7Cmnienhius%40daodas.sc.gov%7C25124a6a83dc4ac4b9cb08d8e33ebb4c%7Ce9f8d01480d84f27b0d6c3d6c085fcdd%7C1%7C0%7C637509205932631429%7CUnknown%7CTWFpbGZsb3d8eyJWIjoiMC4wLjAwMDAiLCJQIjoiV2luMzIiLCJBTiI6Ik1haWwiLCJXVCI6Mn0%3D%7C1000&amp;sdata=TUY6kGuA2UJPHjKymNTkt1SPlIFWw8fiyNoNkFbOOTo%3D&amp;reserved=0" TargetMode="External"/><Relationship Id="rId1" Type="http://schemas.openxmlformats.org/officeDocument/2006/relationships/slideLayout" Target="../slideLayouts/slideLayout2.xml"/><Relationship Id="rId4" Type="http://schemas.openxmlformats.org/officeDocument/2006/relationships/hyperlink" Target="https://npnconference.org/"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www.alcoholpolicyconference.org/event-details/alcohol-policy-19-ap19-conferenc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whitehouse.gov/wp-content/uploads/2021/03/BidenHarris-Statement-of-Drug-Policy-Priorities-April-1.pdf" TargetMode="Externa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hyperlink" Target="https://www.daodas.sc.gov/prevention/law-enforcement/underage-drinking/hands-social-media-graphics/" TargetMode="Externa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31.jpe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2.xml"/><Relationship Id="rId5" Type="http://schemas.microsoft.com/office/2007/relationships/media" Target="../media/media3.mp3"/><Relationship Id="rId15" Type="http://schemas.openxmlformats.org/officeDocument/2006/relationships/image" Target="../media/image30.pn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media" Target="../media/media7.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2.png"/><Relationship Id="rId5" Type="http://schemas.openxmlformats.org/officeDocument/2006/relationships/slideLayout" Target="../slideLayouts/slideLayout1.xml"/><Relationship Id="rId4" Type="http://schemas.openxmlformats.org/officeDocument/2006/relationships/audio" Target="../media/media7.mp3"/></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cwatkins@daodas.sc.gov" TargetMode="External"/><Relationship Id="rId5" Type="http://schemas.openxmlformats.org/officeDocument/2006/relationships/hyperlink" Target="https://creativecommons.org/licenses/by-nc-sa/3.0/" TargetMode="External"/><Relationship Id="rId4" Type="http://schemas.openxmlformats.org/officeDocument/2006/relationships/hyperlink" Target="https://mcargobe.wordpress.com/2017/11/"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classroomclipboard.com/830067/Test/C3C50C36-48CC-4FE8-9343-B1A289F34409"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pngall.com/calendar-png"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illustrations/elephant-proboscis-shield-reminder-279901/"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samhsa.gov/prevention-week"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3005C2EC-2CCF-4280-9D09-F8564F257F25}" type="datetime1">
              <a:rPr lang="en-US" smtClean="0"/>
              <a:t>5/11/2021</a:t>
            </a:fld>
            <a:endParaRPr lang="en-US" dirty="0"/>
          </a:p>
        </p:txBody>
      </p:sp>
      <p:sp>
        <p:nvSpPr>
          <p:cNvPr id="4" name="Title 1"/>
          <p:cNvSpPr txBox="1">
            <a:spLocks/>
          </p:cNvSpPr>
          <p:nvPr/>
        </p:nvSpPr>
        <p:spPr>
          <a:xfrm>
            <a:off x="609600" y="3213100"/>
            <a:ext cx="10989426" cy="1312863"/>
          </a:xfrm>
          <a:prstGeom prst="rect">
            <a:avLst/>
          </a:prstGeom>
        </p:spPr>
        <p:txBody>
          <a:bodyPr anchor="ctr" anchorCtr="1">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dirty="0">
                <a:solidFill>
                  <a:srgbClr val="00838B"/>
                </a:solidFill>
              </a:rPr>
              <a:t>Updates</a:t>
            </a:r>
          </a:p>
        </p:txBody>
      </p:sp>
      <p:sp>
        <p:nvSpPr>
          <p:cNvPr id="5" name="Subtitle 2"/>
          <p:cNvSpPr txBox="1">
            <a:spLocks/>
          </p:cNvSpPr>
          <p:nvPr/>
        </p:nvSpPr>
        <p:spPr>
          <a:xfrm>
            <a:off x="609600" y="5151863"/>
            <a:ext cx="10972800" cy="1483112"/>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200" b="1" dirty="0">
                <a:solidFill>
                  <a:schemeClr val="tx2">
                    <a:lumMod val="50000"/>
                  </a:schemeClr>
                </a:solidFill>
              </a:rPr>
              <a:t>Michelle Nienhius, MPH</a:t>
            </a:r>
          </a:p>
          <a:p>
            <a:pPr algn="ctr"/>
            <a:r>
              <a:rPr lang="en-US" sz="2200" b="1" dirty="0">
                <a:solidFill>
                  <a:schemeClr val="tx2">
                    <a:lumMod val="50000"/>
                  </a:schemeClr>
                </a:solidFill>
              </a:rPr>
              <a:t>Manager, Division of Prevention and Intervention Services</a:t>
            </a:r>
          </a:p>
          <a:p>
            <a:pPr algn="ctr"/>
            <a:r>
              <a:rPr lang="en-US" sz="2200" b="1" dirty="0">
                <a:solidFill>
                  <a:schemeClr val="tx2">
                    <a:lumMod val="50000"/>
                  </a:schemeClr>
                </a:solidFill>
              </a:rPr>
              <a:t>May 6, 2021</a:t>
            </a:r>
          </a:p>
        </p:txBody>
      </p:sp>
      <p:cxnSp>
        <p:nvCxnSpPr>
          <p:cNvPr id="6" name="Straight Connector 5"/>
          <p:cNvCxnSpPr/>
          <p:nvPr/>
        </p:nvCxnSpPr>
        <p:spPr>
          <a:xfrm>
            <a:off x="609600" y="3060700"/>
            <a:ext cx="10972800" cy="17248"/>
          </a:xfrm>
          <a:prstGeom prst="line">
            <a:avLst/>
          </a:prstGeom>
          <a:ln w="12700">
            <a:solidFill>
              <a:srgbClr val="00838B"/>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9600" y="4627856"/>
            <a:ext cx="10972800" cy="0"/>
          </a:xfrm>
          <a:prstGeom prst="line">
            <a:avLst/>
          </a:prstGeom>
          <a:ln w="12700">
            <a:solidFill>
              <a:srgbClr val="00838B"/>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3308182" y="1024394"/>
            <a:ext cx="5575636" cy="1841338"/>
          </a:xfrm>
          <a:prstGeom prst="rect">
            <a:avLst/>
          </a:prstGeom>
        </p:spPr>
      </p:pic>
    </p:spTree>
    <p:extLst>
      <p:ext uri="{BB962C8B-B14F-4D97-AF65-F5344CB8AC3E}">
        <p14:creationId xmlns:p14="http://schemas.microsoft.com/office/powerpoint/2010/main" val="24387572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E96269-A588-4B0B-BC20-46333B421048}"/>
              </a:ext>
            </a:extLst>
          </p:cNvPr>
          <p:cNvSpPr>
            <a:spLocks noGrp="1"/>
          </p:cNvSpPr>
          <p:nvPr>
            <p:ph idx="1"/>
          </p:nvPr>
        </p:nvSpPr>
        <p:spPr>
          <a:xfrm>
            <a:off x="1097279" y="2062064"/>
            <a:ext cx="10058401" cy="3807029"/>
          </a:xfrm>
        </p:spPr>
        <p:txBody>
          <a:bodyPr/>
          <a:lstStyle/>
          <a:p>
            <a:r>
              <a:rPr lang="en-US" dirty="0"/>
              <a:t>Planning stipends are now available for </a:t>
            </a:r>
            <a:r>
              <a:rPr lang="en-US" i="1" dirty="0"/>
              <a:t>Communities Talk</a:t>
            </a:r>
            <a:r>
              <a:rPr lang="en-US" dirty="0"/>
              <a:t>, a biannual activity SAMHSA sponsors to mobilize communities to prevent underage drinking!</a:t>
            </a:r>
          </a:p>
          <a:p>
            <a:r>
              <a:rPr lang="en-US" dirty="0"/>
              <a:t>SAMHSA provides a limited number of $750 planning stipends on a first-come, first-served basis to community- and state-based organizations interested in promoting underage drinking prevention. </a:t>
            </a:r>
            <a:r>
              <a:rPr lang="en-US" b="1" u="sng" dirty="0">
                <a:hlinkClick r:id="rId2"/>
              </a:rPr>
              <a:t>Click here</a:t>
            </a:r>
            <a:r>
              <a:rPr lang="en-US" dirty="0"/>
              <a:t> to request an invitation to register, and then copy and paste this message into the body of the email: “I’d like to request a $750 planning stipend to participate in </a:t>
            </a:r>
            <a:r>
              <a:rPr lang="en-US" i="1" dirty="0"/>
              <a:t>Communities Talk</a:t>
            </a:r>
            <a:r>
              <a:rPr lang="en-US" dirty="0"/>
              <a:t>. Please send me a unique URL to begin my registration.”</a:t>
            </a:r>
          </a:p>
          <a:p>
            <a:r>
              <a:rPr lang="en-US" i="1" dirty="0"/>
              <a:t>Please note that invitations will be sent on a rolling basis.</a:t>
            </a:r>
            <a:endParaRPr lang="en-US" dirty="0"/>
          </a:p>
          <a:p>
            <a:r>
              <a:rPr lang="en-US" dirty="0"/>
              <a:t>The </a:t>
            </a:r>
            <a:r>
              <a:rPr lang="en-US" i="1" dirty="0"/>
              <a:t>Communities Talk</a:t>
            </a:r>
            <a:r>
              <a:rPr lang="en-US" dirty="0"/>
              <a:t> </a:t>
            </a:r>
            <a:r>
              <a:rPr lang="en-US" u="sng" dirty="0">
                <a:hlinkClick r:id="rId3"/>
              </a:rPr>
              <a:t>Quick Start Planning Guide</a:t>
            </a:r>
            <a:r>
              <a:rPr lang="en-US" dirty="0"/>
              <a:t> helps you quickly and easily learn how to host a results-oriented activity in your community. The guide contains a planning calendar, a planning checklist, detailed steps to help you plan an activity and share your work, and frequently asked questions about Communities Talk.</a:t>
            </a:r>
          </a:p>
        </p:txBody>
      </p:sp>
      <p:sp>
        <p:nvSpPr>
          <p:cNvPr id="3" name="Date Placeholder 2">
            <a:extLst>
              <a:ext uri="{FF2B5EF4-FFF2-40B4-BE49-F238E27FC236}">
                <a16:creationId xmlns:a16="http://schemas.microsoft.com/office/drawing/2014/main" id="{96764763-D948-4FC6-8970-C17C93885771}"/>
              </a:ext>
            </a:extLst>
          </p:cNvPr>
          <p:cNvSpPr>
            <a:spLocks noGrp="1"/>
          </p:cNvSpPr>
          <p:nvPr>
            <p:ph type="dt" sz="half" idx="2"/>
          </p:nvPr>
        </p:nvSpPr>
        <p:spPr/>
        <p:txBody>
          <a:bodyPr/>
          <a:lstStyle/>
          <a:p>
            <a:fld id="{63CB888A-206F-45AF-950E-B021DFB8B450}" type="datetime1">
              <a:rPr lang="en-US" smtClean="0"/>
              <a:t>5/11/2021</a:t>
            </a:fld>
            <a:endParaRPr lang="en-US" dirty="0"/>
          </a:p>
        </p:txBody>
      </p:sp>
      <p:pic>
        <p:nvPicPr>
          <p:cNvPr id="5122" name="Picture 2">
            <a:extLst>
              <a:ext uri="{FF2B5EF4-FFF2-40B4-BE49-F238E27FC236}">
                <a16:creationId xmlns:a16="http://schemas.microsoft.com/office/drawing/2014/main" id="{FF29C7BF-E6E2-4206-8B32-4D91534C7A49}"/>
              </a:ext>
            </a:extLst>
          </p:cNvPr>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3345122" y="786871"/>
            <a:ext cx="57150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792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72DFED-0E2E-481C-BA6F-598E0C397A2E}"/>
              </a:ext>
            </a:extLst>
          </p:cNvPr>
          <p:cNvSpPr>
            <a:spLocks noGrp="1"/>
          </p:cNvSpPr>
          <p:nvPr>
            <p:ph idx="1"/>
          </p:nvPr>
        </p:nvSpPr>
        <p:spPr>
          <a:xfrm>
            <a:off x="640080" y="1099285"/>
            <a:ext cx="10058401" cy="4023360"/>
          </a:xfrm>
        </p:spPr>
        <p:txBody>
          <a:bodyPr/>
          <a:lstStyle/>
          <a:p>
            <a:endParaRPr lang="en-US" dirty="0"/>
          </a:p>
          <a:p>
            <a:endParaRPr lang="en-US" dirty="0"/>
          </a:p>
          <a:p>
            <a:endParaRPr lang="en-US" dirty="0"/>
          </a:p>
          <a:p>
            <a:endParaRPr lang="en-US" dirty="0"/>
          </a:p>
          <a:p>
            <a:endParaRPr lang="en-US" dirty="0"/>
          </a:p>
        </p:txBody>
      </p:sp>
      <p:sp>
        <p:nvSpPr>
          <p:cNvPr id="3" name="Date Placeholder 2">
            <a:extLst>
              <a:ext uri="{FF2B5EF4-FFF2-40B4-BE49-F238E27FC236}">
                <a16:creationId xmlns:a16="http://schemas.microsoft.com/office/drawing/2014/main" id="{C57E8FDD-E5B8-49E0-9CC3-C068AA432A2E}"/>
              </a:ext>
            </a:extLst>
          </p:cNvPr>
          <p:cNvSpPr>
            <a:spLocks noGrp="1"/>
          </p:cNvSpPr>
          <p:nvPr>
            <p:ph type="dt" sz="half" idx="2"/>
          </p:nvPr>
        </p:nvSpPr>
        <p:spPr/>
        <p:txBody>
          <a:bodyPr/>
          <a:lstStyle/>
          <a:p>
            <a:fld id="{63CB888A-206F-45AF-950E-B021DFB8B450}" type="datetime1">
              <a:rPr lang="en-US" smtClean="0"/>
              <a:t>5/11/2021</a:t>
            </a:fld>
            <a:endParaRPr lang="en-US" dirty="0"/>
          </a:p>
        </p:txBody>
      </p:sp>
      <p:pic>
        <p:nvPicPr>
          <p:cNvPr id="8195" name="Picture 3">
            <a:extLst>
              <a:ext uri="{FF2B5EF4-FFF2-40B4-BE49-F238E27FC236}">
                <a16:creationId xmlns:a16="http://schemas.microsoft.com/office/drawing/2014/main" id="{E9C45BD0-97C3-41A8-B80A-5D8F4930E0C5}"/>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453288" y="769937"/>
            <a:ext cx="2659063"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00590CD-B522-4EA4-BBE2-347BC86E639E}"/>
              </a:ext>
            </a:extLst>
          </p:cNvPr>
          <p:cNvSpPr/>
          <p:nvPr/>
        </p:nvSpPr>
        <p:spPr>
          <a:xfrm>
            <a:off x="3112351" y="769937"/>
            <a:ext cx="8626361" cy="5632311"/>
          </a:xfrm>
          <a:prstGeom prst="rect">
            <a:avLst/>
          </a:prstGeom>
        </p:spPr>
        <p:txBody>
          <a:bodyPr wrap="square">
            <a:spAutoFit/>
          </a:bodyPr>
          <a:lstStyle/>
          <a:p>
            <a:r>
              <a:rPr lang="en-US" dirty="0">
                <a:solidFill>
                  <a:srgbClr val="FF2600"/>
                </a:solidFill>
                <a:latin typeface="Calibri" panose="020F0502020204030204" pitchFamily="34" charset="0"/>
                <a:ea typeface="Times New Roman" panose="02020603050405020304" pitchFamily="18" charset="0"/>
              </a:rPr>
              <a:t>******June 23, 2021*****</a:t>
            </a:r>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Times New Roman" panose="02020603050405020304" pitchFamily="18" charset="0"/>
              </a:rPr>
              <a:t> </a:t>
            </a:r>
            <a:endParaRPr lang="en-US" dirty="0">
              <a:latin typeface="Calibri" panose="020F0502020204030204" pitchFamily="34" charset="0"/>
              <a:ea typeface="Calibri" panose="020F0502020204030204" pitchFamily="34" charset="0"/>
            </a:endParaRPr>
          </a:p>
          <a:p>
            <a:r>
              <a:rPr lang="en-US" b="1" dirty="0">
                <a:latin typeface="Calibri" panose="020F0502020204030204" pitchFamily="34" charset="0"/>
                <a:ea typeface="Times New Roman" panose="02020603050405020304" pitchFamily="18" charset="0"/>
              </a:rPr>
              <a:t>Please register for South Carolina - Marijuana, Delta 8, CBD, Vapes and More!</a:t>
            </a:r>
          </a:p>
          <a:p>
            <a:r>
              <a:rPr lang="en-US" dirty="0">
                <a:latin typeface="Calibri" panose="020F0502020204030204" pitchFamily="34" charset="0"/>
                <a:ea typeface="Times New Roman" panose="02020603050405020304" pitchFamily="18" charset="0"/>
              </a:rPr>
              <a:t>1.5 hours on Jun 23, 2021 11:00 AM EDT at:</a:t>
            </a:r>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Times New Roman" panose="02020603050405020304" pitchFamily="18" charset="0"/>
              </a:rPr>
              <a:t> </a:t>
            </a:r>
            <a:endParaRPr lang="en-US" dirty="0">
              <a:latin typeface="Calibri" panose="020F0502020204030204" pitchFamily="34" charset="0"/>
              <a:ea typeface="Calibri" panose="020F0502020204030204" pitchFamily="34" charset="0"/>
            </a:endParaRPr>
          </a:p>
          <a:p>
            <a:r>
              <a:rPr lang="en-US" u="sng" dirty="0">
                <a:solidFill>
                  <a:srgbClr val="0000FF"/>
                </a:solidFill>
                <a:latin typeface="Calibri" panose="020F0502020204030204" pitchFamily="34" charset="0"/>
                <a:ea typeface="Times New Roman" panose="02020603050405020304" pitchFamily="18" charset="0"/>
                <a:hlinkClick r:id="rId3"/>
              </a:rPr>
              <a:t>https://attendee.gotowebinar.com/register/3399217577512348176</a:t>
            </a:r>
            <a:r>
              <a:rPr lang="en-US" dirty="0">
                <a:latin typeface="Calibri" panose="020F0502020204030204" pitchFamily="34" charset="0"/>
                <a:ea typeface="Times New Roman" panose="02020603050405020304" pitchFamily="18" charset="0"/>
              </a:rPr>
              <a:t> </a:t>
            </a:r>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Times New Roman" panose="02020603050405020304" pitchFamily="18" charset="0"/>
              </a:rPr>
              <a:t> </a:t>
            </a:r>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Times New Roman" panose="02020603050405020304" pitchFamily="18" charset="0"/>
              </a:rPr>
              <a:t>After registering, you will receive a confirmation email containing information about joining the webinar.</a:t>
            </a:r>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Times New Roman" panose="02020603050405020304" pitchFamily="18" charset="0"/>
              </a:rPr>
              <a:t> </a:t>
            </a:r>
            <a:endParaRPr lang="en-US" dirty="0">
              <a:latin typeface="Calibri" panose="020F0502020204030204" pitchFamily="34" charset="0"/>
              <a:ea typeface="Calibri" panose="020F0502020204030204" pitchFamily="34" charset="0"/>
            </a:endParaRPr>
          </a:p>
          <a:p>
            <a:r>
              <a:rPr lang="en-US" dirty="0">
                <a:solidFill>
                  <a:srgbClr val="FF2600"/>
                </a:solidFill>
                <a:latin typeface="Calibri" panose="020F0502020204030204" pitchFamily="34" charset="0"/>
                <a:ea typeface="Times New Roman" panose="02020603050405020304" pitchFamily="18" charset="0"/>
              </a:rPr>
              <a:t>******August 20, 2021*****</a:t>
            </a:r>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Times New Roman" panose="02020603050405020304" pitchFamily="18" charset="0"/>
              </a:rPr>
              <a:t> </a:t>
            </a:r>
            <a:endParaRPr lang="en-US" dirty="0">
              <a:latin typeface="Calibri" panose="020F0502020204030204" pitchFamily="34" charset="0"/>
              <a:ea typeface="Calibri" panose="020F0502020204030204" pitchFamily="34" charset="0"/>
            </a:endParaRPr>
          </a:p>
          <a:p>
            <a:r>
              <a:rPr lang="en-US" b="1" dirty="0">
                <a:latin typeface="Calibri" panose="020F0502020204030204" pitchFamily="34" charset="0"/>
                <a:ea typeface="Times New Roman" panose="02020603050405020304" pitchFamily="18" charset="0"/>
              </a:rPr>
              <a:t>Please register for South Carolina - Youth Transition to School / Effects of the Pandemic - Drug Trends! </a:t>
            </a:r>
            <a:r>
              <a:rPr lang="en-US" dirty="0">
                <a:latin typeface="Calibri" panose="020F0502020204030204" pitchFamily="34" charset="0"/>
                <a:ea typeface="Times New Roman" panose="02020603050405020304" pitchFamily="18" charset="0"/>
              </a:rPr>
              <a:t>- 1.5 hours on Aug 20, 2021 1:30 PM EDT at:</a:t>
            </a:r>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Times New Roman" panose="02020603050405020304" pitchFamily="18" charset="0"/>
              </a:rPr>
              <a:t> </a:t>
            </a:r>
            <a:endParaRPr lang="en-US" dirty="0">
              <a:latin typeface="Calibri" panose="020F0502020204030204" pitchFamily="34" charset="0"/>
              <a:ea typeface="Calibri" panose="020F0502020204030204" pitchFamily="34" charset="0"/>
            </a:endParaRPr>
          </a:p>
          <a:p>
            <a:r>
              <a:rPr lang="en-US" u="sng" dirty="0">
                <a:solidFill>
                  <a:srgbClr val="0000FF"/>
                </a:solidFill>
                <a:latin typeface="Calibri" panose="020F0502020204030204" pitchFamily="34" charset="0"/>
                <a:ea typeface="Times New Roman" panose="02020603050405020304" pitchFamily="18" charset="0"/>
                <a:hlinkClick r:id="rId4"/>
              </a:rPr>
              <a:t>https://attendee.gotowebinar.com/register/6979793686039663888</a:t>
            </a:r>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Times New Roman" panose="02020603050405020304" pitchFamily="18" charset="0"/>
              </a:rPr>
              <a:t> </a:t>
            </a:r>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Times New Roman" panose="02020603050405020304" pitchFamily="18" charset="0"/>
              </a:rPr>
              <a:t>After registering, you will receive a confirmation email containing information about joining the webinar.</a:t>
            </a:r>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Times New Roman" panose="02020603050405020304" pitchFamily="18" charset="0"/>
              </a:rPr>
              <a:t> </a:t>
            </a:r>
            <a:endParaRPr lang="en-US"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04971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47CCCD-F8E0-464D-80E5-BE7643D14403}"/>
              </a:ext>
            </a:extLst>
          </p:cNvPr>
          <p:cNvSpPr>
            <a:spLocks noGrp="1"/>
          </p:cNvSpPr>
          <p:nvPr>
            <p:ph idx="1"/>
          </p:nvPr>
        </p:nvSpPr>
        <p:spPr>
          <a:xfrm>
            <a:off x="1545148" y="850226"/>
            <a:ext cx="10058401" cy="2910011"/>
          </a:xfrm>
        </p:spPr>
        <p:txBody>
          <a:bodyPr/>
          <a:lstStyle/>
          <a:p>
            <a:r>
              <a:rPr lang="en-US" b="1" dirty="0"/>
              <a:t>There is still time to register!</a:t>
            </a:r>
            <a:endParaRPr lang="en-US" dirty="0"/>
          </a:p>
          <a:p>
            <a:r>
              <a:rPr lang="en-US" b="1" dirty="0"/>
              <a:t>2021 NLLEA Training Symposium Registration</a:t>
            </a:r>
            <a:endParaRPr lang="en-US" dirty="0"/>
          </a:p>
          <a:p>
            <a:r>
              <a:rPr lang="en-US" dirty="0"/>
              <a:t>You can choose to attend one or more of the following webinars. Time shows in EST</a:t>
            </a:r>
          </a:p>
          <a:p>
            <a:r>
              <a:rPr lang="en-US" dirty="0"/>
              <a:t> </a:t>
            </a:r>
            <a:r>
              <a:rPr lang="en-US" b="1" dirty="0"/>
              <a:t>Day 1 - May 11, 2021 12:45 pm Opening Remarks - 1-5 pm Workshops</a:t>
            </a:r>
            <a:endParaRPr lang="en-US" dirty="0"/>
          </a:p>
          <a:p>
            <a:r>
              <a:rPr lang="en-US" b="1" dirty="0"/>
              <a:t>Day 2 - May 18, 2021 12:45 pm Opening Remarks - 1-5 pm Workshops</a:t>
            </a:r>
            <a:endParaRPr lang="en-US" dirty="0"/>
          </a:p>
          <a:p>
            <a:r>
              <a:rPr lang="en-US" b="1" dirty="0"/>
              <a:t>Day 3 - May 25, 2021 12:45 pm Opening Remarks - 1-5 pm Workshops</a:t>
            </a:r>
            <a:endParaRPr lang="en-US" dirty="0"/>
          </a:p>
          <a:p>
            <a:endParaRPr lang="en-US" dirty="0"/>
          </a:p>
        </p:txBody>
      </p:sp>
      <p:sp>
        <p:nvSpPr>
          <p:cNvPr id="3" name="Date Placeholder 2">
            <a:extLst>
              <a:ext uri="{FF2B5EF4-FFF2-40B4-BE49-F238E27FC236}">
                <a16:creationId xmlns:a16="http://schemas.microsoft.com/office/drawing/2014/main" id="{F0DE69EB-B6F7-4EF8-9299-BB1DC5C7F195}"/>
              </a:ext>
            </a:extLst>
          </p:cNvPr>
          <p:cNvSpPr>
            <a:spLocks noGrp="1"/>
          </p:cNvSpPr>
          <p:nvPr>
            <p:ph type="dt" sz="half" idx="2"/>
          </p:nvPr>
        </p:nvSpPr>
        <p:spPr/>
        <p:txBody>
          <a:bodyPr/>
          <a:lstStyle/>
          <a:p>
            <a:fld id="{63CB888A-206F-45AF-950E-B021DFB8B450}" type="datetime1">
              <a:rPr lang="en-US" smtClean="0"/>
              <a:t>5/11/2021</a:t>
            </a:fld>
            <a:endParaRPr lang="en-US" dirty="0"/>
          </a:p>
        </p:txBody>
      </p:sp>
      <p:pic>
        <p:nvPicPr>
          <p:cNvPr id="6146" name="Picture 2">
            <a:extLst>
              <a:ext uri="{FF2B5EF4-FFF2-40B4-BE49-F238E27FC236}">
                <a16:creationId xmlns:a16="http://schemas.microsoft.com/office/drawing/2014/main" id="{7FFF8760-90BD-4F41-A770-5AAB25712331}"/>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116730" y="679434"/>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a:extLst>
              <a:ext uri="{FF2B5EF4-FFF2-40B4-BE49-F238E27FC236}">
                <a16:creationId xmlns:a16="http://schemas.microsoft.com/office/drawing/2014/main" id="{940905ED-6750-4F41-9C56-3A2DCCDF7563}"/>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1757330" y="3653364"/>
            <a:ext cx="17748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B205926-AB15-43F3-9BD1-27C84FA49B20}"/>
              </a:ext>
            </a:extLst>
          </p:cNvPr>
          <p:cNvSpPr/>
          <p:nvPr/>
        </p:nvSpPr>
        <p:spPr>
          <a:xfrm>
            <a:off x="3532155" y="3726279"/>
            <a:ext cx="7729894" cy="646331"/>
          </a:xfrm>
          <a:prstGeom prst="rect">
            <a:avLst/>
          </a:prstGeom>
        </p:spPr>
        <p:txBody>
          <a:bodyPr wrap="square">
            <a:spAutoFit/>
          </a:bodyPr>
          <a:lstStyle/>
          <a:p>
            <a:r>
              <a:rPr lang="en-US" dirty="0">
                <a:hlinkClick r:id="rId4"/>
              </a:rPr>
              <a:t>https://us02web.zoom.us/webinar/register/WN_5ZAGZEobSq20A_zh46Aqyg</a:t>
            </a:r>
            <a:endParaRPr lang="en-US" dirty="0"/>
          </a:p>
          <a:p>
            <a:endParaRPr lang="en-US" dirty="0"/>
          </a:p>
        </p:txBody>
      </p:sp>
      <p:sp>
        <p:nvSpPr>
          <p:cNvPr id="8" name="Rectangle 7">
            <a:extLst>
              <a:ext uri="{FF2B5EF4-FFF2-40B4-BE49-F238E27FC236}">
                <a16:creationId xmlns:a16="http://schemas.microsoft.com/office/drawing/2014/main" id="{7413D296-D37A-46A4-9140-CA14A180EEC5}"/>
              </a:ext>
            </a:extLst>
          </p:cNvPr>
          <p:cNvSpPr/>
          <p:nvPr/>
        </p:nvSpPr>
        <p:spPr>
          <a:xfrm>
            <a:off x="1545148" y="4253448"/>
            <a:ext cx="9436983" cy="1200329"/>
          </a:xfrm>
          <a:prstGeom prst="rect">
            <a:avLst/>
          </a:prstGeom>
        </p:spPr>
        <p:txBody>
          <a:bodyPr wrap="square">
            <a:spAutoFit/>
          </a:bodyPr>
          <a:lstStyle/>
          <a:p>
            <a:pPr algn="ctr"/>
            <a:r>
              <a:rPr lang="en-US" b="1" dirty="0">
                <a:solidFill>
                  <a:srgbClr val="181818"/>
                </a:solidFill>
                <a:latin typeface="Times New Roman" panose="02020603050405020304" pitchFamily="18" charset="0"/>
                <a:ea typeface="Times New Roman" panose="02020603050405020304" pitchFamily="18" charset="0"/>
              </a:rPr>
              <a:t>The 2021 Annual Conference, will be held </a:t>
            </a:r>
            <a:r>
              <a:rPr lang="en-US" b="1" dirty="0">
                <a:solidFill>
                  <a:srgbClr val="FF0000"/>
                </a:solidFill>
                <a:latin typeface="Times New Roman" panose="02020603050405020304" pitchFamily="18" charset="0"/>
                <a:ea typeface="Times New Roman" panose="02020603050405020304" pitchFamily="18" charset="0"/>
              </a:rPr>
              <a:t>November 15-17</a:t>
            </a:r>
            <a:r>
              <a:rPr lang="en-US" b="1" dirty="0">
                <a:solidFill>
                  <a:srgbClr val="181818"/>
                </a:solidFill>
                <a:latin typeface="Times New Roman" panose="02020603050405020304" pitchFamily="18" charset="0"/>
                <a:ea typeface="Times New Roman" panose="02020603050405020304" pitchFamily="18" charset="0"/>
              </a:rPr>
              <a:t> in Montgomery, Alabama at the Renaissance Montgomery Hotel &amp; Spa at the Convention Center, </a:t>
            </a:r>
            <a:endParaRPr lang="en-US" dirty="0">
              <a:latin typeface="Times New Roman" panose="02020603050405020304" pitchFamily="18" charset="0"/>
              <a:ea typeface="Calibri" panose="020F0502020204030204" pitchFamily="34" charset="0"/>
            </a:endParaRPr>
          </a:p>
          <a:p>
            <a:r>
              <a:rPr lang="en-US" b="1" dirty="0">
                <a:solidFill>
                  <a:srgbClr val="181818"/>
                </a:solidFill>
                <a:latin typeface="Times New Roman" panose="02020603050405020304" pitchFamily="18" charset="0"/>
                <a:ea typeface="Times New Roman" panose="02020603050405020304" pitchFamily="18" charset="0"/>
              </a:rPr>
              <a:t>in collaboration with the Alabama Law Enforcement Agency (ALEA) State Bureau of Investigation. Conference registration and hotel accommodations are now open!</a:t>
            </a:r>
            <a:endParaRPr lang="en-US" dirty="0"/>
          </a:p>
        </p:txBody>
      </p:sp>
      <p:sp>
        <p:nvSpPr>
          <p:cNvPr id="9" name="Rectangle 8">
            <a:extLst>
              <a:ext uri="{FF2B5EF4-FFF2-40B4-BE49-F238E27FC236}">
                <a16:creationId xmlns:a16="http://schemas.microsoft.com/office/drawing/2014/main" id="{968D79A0-198B-4CF5-961B-BE171C0B765D}"/>
              </a:ext>
            </a:extLst>
          </p:cNvPr>
          <p:cNvSpPr/>
          <p:nvPr/>
        </p:nvSpPr>
        <p:spPr>
          <a:xfrm>
            <a:off x="3713389" y="5587451"/>
            <a:ext cx="4186724" cy="646331"/>
          </a:xfrm>
          <a:prstGeom prst="rect">
            <a:avLst/>
          </a:prstGeom>
        </p:spPr>
        <p:txBody>
          <a:bodyPr wrap="none">
            <a:spAutoFit/>
          </a:bodyPr>
          <a:lstStyle/>
          <a:p>
            <a:r>
              <a:rPr lang="en-US" dirty="0">
                <a:hlinkClick r:id="rId5"/>
              </a:rPr>
              <a:t>https://nllea.org/Event/Registration?id=14</a:t>
            </a:r>
            <a:endParaRPr lang="en-US" dirty="0"/>
          </a:p>
          <a:p>
            <a:endParaRPr lang="en-US" dirty="0"/>
          </a:p>
        </p:txBody>
      </p:sp>
    </p:spTree>
    <p:extLst>
      <p:ext uri="{BB962C8B-B14F-4D97-AF65-F5344CB8AC3E}">
        <p14:creationId xmlns:p14="http://schemas.microsoft.com/office/powerpoint/2010/main" val="4150208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6A5A6D6-2D1B-405B-9C90-D438E89DBA70}"/>
              </a:ext>
            </a:extLst>
          </p:cNvPr>
          <p:cNvGraphicFramePr>
            <a:graphicFrameLocks noGrp="1"/>
          </p:cNvGraphicFramePr>
          <p:nvPr>
            <p:ph idx="1"/>
            <p:extLst>
              <p:ext uri="{D42A27DB-BD31-4B8C-83A1-F6EECF244321}">
                <p14:modId xmlns:p14="http://schemas.microsoft.com/office/powerpoint/2010/main" val="4150155389"/>
              </p:ext>
            </p:extLst>
          </p:nvPr>
        </p:nvGraphicFramePr>
        <p:xfrm>
          <a:off x="1063690" y="2425777"/>
          <a:ext cx="9237306" cy="3813602"/>
        </p:xfrm>
        <a:graphic>
          <a:graphicData uri="http://schemas.openxmlformats.org/drawingml/2006/table">
            <a:tbl>
              <a:tblPr firstRow="1" firstCol="1" bandRow="1">
                <a:tableStyleId>{5C22544A-7EE6-4342-B048-85BDC9FD1C3A}</a:tableStyleId>
              </a:tblPr>
              <a:tblGrid>
                <a:gridCol w="9237306">
                  <a:extLst>
                    <a:ext uri="{9D8B030D-6E8A-4147-A177-3AD203B41FA5}">
                      <a16:colId xmlns:a16="http://schemas.microsoft.com/office/drawing/2014/main" val="2968611351"/>
                    </a:ext>
                  </a:extLst>
                </a:gridCol>
              </a:tblGrid>
              <a:tr h="211806">
                <a:tc>
                  <a:txBody>
                    <a:bodyPr/>
                    <a:lstStyle/>
                    <a:p>
                      <a:pPr marL="0" marR="0" algn="ctr">
                        <a:spcBef>
                          <a:spcPts val="0"/>
                        </a:spcBef>
                        <a:spcAft>
                          <a:spcPts val="0"/>
                        </a:spcAft>
                      </a:pPr>
                      <a:endParaRPr lang="en-US" sz="1800">
                        <a:effectLst/>
                        <a:latin typeface="Calibri" panose="020F0502020204030204" pitchFamily="34" charset="0"/>
                        <a:ea typeface="Times New Roman" panose="02020603050405020304" pitchFamily="18" charset="0"/>
                      </a:endParaRPr>
                    </a:p>
                  </a:txBody>
                  <a:tcPr marL="0" marR="0" marT="0" marB="0"/>
                </a:tc>
                <a:extLst>
                  <a:ext uri="{0D108BD9-81ED-4DB2-BD59-A6C34878D82A}">
                    <a16:rowId xmlns:a16="http://schemas.microsoft.com/office/drawing/2014/main" val="3138633289"/>
                  </a:ext>
                </a:extLst>
              </a:tr>
              <a:tr h="3539282">
                <a:tc>
                  <a:txBody>
                    <a:bodyPr/>
                    <a:lstStyle/>
                    <a:p>
                      <a:pPr marL="0" marR="0" algn="ctr">
                        <a:spcBef>
                          <a:spcPts val="0"/>
                        </a:spcBef>
                        <a:spcAft>
                          <a:spcPts val="0"/>
                        </a:spcAft>
                      </a:pPr>
                      <a:r>
                        <a:rPr lang="en-US" sz="1800" dirty="0">
                          <a:effectLst/>
                        </a:rPr>
                        <a:t>Calling all South Carolina Coalitions and Substance </a:t>
                      </a:r>
                      <a:br>
                        <a:rPr lang="en-US" sz="1800" dirty="0">
                          <a:effectLst/>
                        </a:rPr>
                      </a:br>
                      <a:r>
                        <a:rPr lang="en-US" sz="1800" dirty="0">
                          <a:effectLst/>
                        </a:rPr>
                        <a:t>Use and Misuse Professionals!</a:t>
                      </a:r>
                    </a:p>
                    <a:p>
                      <a:pPr marL="0" marR="0">
                        <a:spcBef>
                          <a:spcPts val="0"/>
                        </a:spcBef>
                        <a:spcAft>
                          <a:spcPts val="0"/>
                        </a:spcAft>
                      </a:pPr>
                      <a:r>
                        <a:rPr lang="en-US" sz="1800" dirty="0">
                          <a:effectLst/>
                        </a:rPr>
                        <a:t>Every year, over 3,000 community substance use and misuse prevention coalitions and specialists gather at CADCA's </a:t>
                      </a:r>
                      <a:r>
                        <a:rPr lang="en-US" sz="1800" u="sng" dirty="0">
                          <a:effectLst/>
                          <a:hlinkClick r:id="rId2"/>
                        </a:rPr>
                        <a:t>Mid-Year Training Institute</a:t>
                      </a:r>
                      <a:r>
                        <a:rPr lang="en-US" sz="1800" dirty="0">
                          <a:effectLst/>
                        </a:rPr>
                        <a:t> to further their mission of creating and maintaining safe, healthy and drug-free communities globally. As a valuable member of the NPN community, CADCA looks to you for support as we rally South Carolina's substance use and misuse prevention professionals to attend Mid-Year from July 11-15!</a:t>
                      </a:r>
                    </a:p>
                    <a:p>
                      <a:pPr marL="0" marR="0">
                        <a:spcBef>
                          <a:spcPts val="0"/>
                        </a:spcBef>
                        <a:spcAft>
                          <a:spcPts val="0"/>
                        </a:spcAft>
                      </a:pPr>
                      <a:r>
                        <a:rPr lang="en-US" sz="1800" dirty="0">
                          <a:effectLst/>
                        </a:rPr>
                        <a:t> </a:t>
                      </a:r>
                    </a:p>
                    <a:p>
                      <a:pPr marL="0" marR="0">
                        <a:spcBef>
                          <a:spcPts val="0"/>
                        </a:spcBef>
                        <a:spcAft>
                          <a:spcPts val="0"/>
                        </a:spcAft>
                      </a:pPr>
                      <a:r>
                        <a:rPr lang="en-US" sz="1800" dirty="0">
                          <a:effectLst/>
                        </a:rPr>
                        <a:t>Encourage your network to participate in 100+ specialized adult and youth training sessions and workshops, networking opportunities and wellness activities. Early Rates ends in one month on Monday, June 7.</a:t>
                      </a:r>
                    </a:p>
                    <a:p>
                      <a:pPr marL="0" marR="0" algn="ctr">
                        <a:spcBef>
                          <a:spcPts val="0"/>
                        </a:spcBef>
                        <a:spcAft>
                          <a:spcPts val="0"/>
                        </a:spcAft>
                      </a:pPr>
                      <a:r>
                        <a:rPr lang="en-US" sz="1800" dirty="0">
                          <a:effectLst/>
                        </a:rPr>
                        <a:t>Show Your Support</a:t>
                      </a:r>
                      <a:endParaRPr lang="en-US" sz="1800" dirty="0">
                        <a:effectLst/>
                        <a:latin typeface="Calibri" panose="020F0502020204030204" pitchFamily="34" charset="0"/>
                        <a:ea typeface="Calibri" panose="020F0502020204030204" pitchFamily="34" charset="0"/>
                      </a:endParaRPr>
                    </a:p>
                  </a:txBody>
                  <a:tcPr marL="95250" marR="95250" marT="95250" marB="95250"/>
                </a:tc>
                <a:extLst>
                  <a:ext uri="{0D108BD9-81ED-4DB2-BD59-A6C34878D82A}">
                    <a16:rowId xmlns:a16="http://schemas.microsoft.com/office/drawing/2014/main" val="814202367"/>
                  </a:ext>
                </a:extLst>
              </a:tr>
            </a:tbl>
          </a:graphicData>
        </a:graphic>
      </p:graphicFrame>
      <p:sp>
        <p:nvSpPr>
          <p:cNvPr id="3" name="Date Placeholder 2">
            <a:extLst>
              <a:ext uri="{FF2B5EF4-FFF2-40B4-BE49-F238E27FC236}">
                <a16:creationId xmlns:a16="http://schemas.microsoft.com/office/drawing/2014/main" id="{02DBE286-96BA-4FB6-B41B-E6E2E1369605}"/>
              </a:ext>
            </a:extLst>
          </p:cNvPr>
          <p:cNvSpPr>
            <a:spLocks noGrp="1"/>
          </p:cNvSpPr>
          <p:nvPr>
            <p:ph type="dt" sz="half" idx="2"/>
          </p:nvPr>
        </p:nvSpPr>
        <p:spPr/>
        <p:txBody>
          <a:bodyPr/>
          <a:lstStyle/>
          <a:p>
            <a:fld id="{63CB888A-206F-45AF-950E-B021DFB8B450}" type="datetime1">
              <a:rPr lang="en-US" smtClean="0"/>
              <a:t>5/11/2021</a:t>
            </a:fld>
            <a:endParaRPr lang="en-US" dirty="0"/>
          </a:p>
        </p:txBody>
      </p:sp>
      <p:pic>
        <p:nvPicPr>
          <p:cNvPr id="2049" name="Picture 1">
            <a:extLst>
              <a:ext uri="{FF2B5EF4-FFF2-40B4-BE49-F238E27FC236}">
                <a16:creationId xmlns:a16="http://schemas.microsoft.com/office/drawing/2014/main" id="{C0E6FC71-FE20-4B79-84C8-ADC6201E6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665" y="1050245"/>
            <a:ext cx="9153331" cy="1189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566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E63D1EF-AD4B-4160-B700-BDC32EB91242}"/>
              </a:ext>
            </a:extLst>
          </p:cNvPr>
          <p:cNvSpPr>
            <a:spLocks noGrp="1"/>
          </p:cNvSpPr>
          <p:nvPr>
            <p:ph type="dt" sz="half" idx="2"/>
          </p:nvPr>
        </p:nvSpPr>
        <p:spPr/>
        <p:txBody>
          <a:bodyPr/>
          <a:lstStyle/>
          <a:p>
            <a:fld id="{63CB888A-206F-45AF-950E-B021DFB8B450}" type="datetime1">
              <a:rPr lang="en-US" smtClean="0"/>
              <a:t>5/11/2021</a:t>
            </a:fld>
            <a:endParaRPr lang="en-US" dirty="0"/>
          </a:p>
        </p:txBody>
      </p:sp>
      <p:pic>
        <p:nvPicPr>
          <p:cNvPr id="7170" name="Picture 2" descr="2020 NPN Conference banner">
            <a:hlinkClick r:id="rId2"/>
            <a:extLst>
              <a:ext uri="{FF2B5EF4-FFF2-40B4-BE49-F238E27FC236}">
                <a16:creationId xmlns:a16="http://schemas.microsoft.com/office/drawing/2014/main" id="{2F812B9E-8B34-44A1-8F8B-9040687CC467}"/>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01819" y="818377"/>
            <a:ext cx="7399176" cy="22513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A001258-C4A7-4254-8BE5-638C1F1FDB05}"/>
              </a:ext>
            </a:extLst>
          </p:cNvPr>
          <p:cNvSpPr/>
          <p:nvPr/>
        </p:nvSpPr>
        <p:spPr>
          <a:xfrm>
            <a:off x="2015412" y="3429000"/>
            <a:ext cx="8108302" cy="1200329"/>
          </a:xfrm>
          <a:prstGeom prst="rect">
            <a:avLst/>
          </a:prstGeom>
        </p:spPr>
        <p:txBody>
          <a:bodyPr wrap="square">
            <a:spAutoFit/>
          </a:bodyPr>
          <a:lstStyle/>
          <a:p>
            <a:pPr algn="ctr"/>
            <a:r>
              <a:rPr lang="en-US" b="1" dirty="0">
                <a:solidFill>
                  <a:srgbClr val="50B848"/>
                </a:solidFill>
                <a:latin typeface="Arial" panose="020B0604020202020204" pitchFamily="34" charset="0"/>
              </a:rPr>
              <a:t>Join us for the 34</a:t>
            </a:r>
            <a:r>
              <a:rPr lang="en-US" sz="1400" b="1" dirty="0">
                <a:solidFill>
                  <a:srgbClr val="50B848"/>
                </a:solidFill>
                <a:latin typeface="Arial" panose="020B0604020202020204" pitchFamily="34" charset="0"/>
              </a:rPr>
              <a:t>th</a:t>
            </a:r>
            <a:r>
              <a:rPr lang="en-US" b="1" dirty="0">
                <a:solidFill>
                  <a:srgbClr val="50B848"/>
                </a:solidFill>
                <a:latin typeface="Arial" panose="020B0604020202020204" pitchFamily="34" charset="0"/>
              </a:rPr>
              <a:t> Annual National Prevention Network Conference</a:t>
            </a:r>
            <a:r>
              <a:rPr lang="en-US" b="1" dirty="0">
                <a:solidFill>
                  <a:srgbClr val="8DC640"/>
                </a:solidFill>
                <a:latin typeface="Arial" panose="020B0604020202020204" pitchFamily="34" charset="0"/>
              </a:rPr>
              <a:t> </a:t>
            </a:r>
            <a:endParaRPr lang="en-US" b="1" dirty="0">
              <a:latin typeface="Calibri" panose="020F0502020204030204" pitchFamily="34" charset="0"/>
            </a:endParaRPr>
          </a:p>
          <a:p>
            <a:pPr algn="ctr"/>
            <a:r>
              <a:rPr lang="en-US" b="1" i="1" dirty="0">
                <a:solidFill>
                  <a:srgbClr val="8DC640"/>
                </a:solidFill>
                <a:latin typeface="Arial" panose="020B0604020202020204" pitchFamily="34" charset="0"/>
              </a:rPr>
              <a:t>Resilience in Prevention: Opportunities to Adapt and Build for a Stronger Tomorrow</a:t>
            </a:r>
            <a:endParaRPr lang="en-US" b="1" dirty="0">
              <a:latin typeface="Calibri" panose="020F0502020204030204" pitchFamily="34" charset="0"/>
            </a:endParaRPr>
          </a:p>
          <a:p>
            <a:pPr algn="ctr"/>
            <a:r>
              <a:rPr lang="en-US" b="1" dirty="0">
                <a:solidFill>
                  <a:srgbClr val="50B848"/>
                </a:solidFill>
                <a:latin typeface="Arial" panose="020B0604020202020204" pitchFamily="34" charset="0"/>
              </a:rPr>
              <a:t>August 24 - 26, 2021</a:t>
            </a:r>
            <a:endParaRPr lang="en-US" b="1" dirty="0">
              <a:latin typeface="Calibri" panose="020F0502020204030204" pitchFamily="34" charset="0"/>
            </a:endParaRPr>
          </a:p>
        </p:txBody>
      </p:sp>
      <p:sp>
        <p:nvSpPr>
          <p:cNvPr id="5" name="Rectangle 4">
            <a:extLst>
              <a:ext uri="{FF2B5EF4-FFF2-40B4-BE49-F238E27FC236}">
                <a16:creationId xmlns:a16="http://schemas.microsoft.com/office/drawing/2014/main" id="{B4BBDD8B-C4FC-4FB5-AE0E-BFBBCCDA193D}"/>
              </a:ext>
            </a:extLst>
          </p:cNvPr>
          <p:cNvSpPr/>
          <p:nvPr/>
        </p:nvSpPr>
        <p:spPr>
          <a:xfrm>
            <a:off x="2867778" y="4643907"/>
            <a:ext cx="6403570" cy="1815882"/>
          </a:xfrm>
          <a:prstGeom prst="rect">
            <a:avLst/>
          </a:prstGeom>
        </p:spPr>
        <p:txBody>
          <a:bodyPr wrap="square">
            <a:spAutoFit/>
          </a:bodyPr>
          <a:lstStyle/>
          <a:p>
            <a:pPr algn="ctr"/>
            <a:r>
              <a:rPr lang="en-US" sz="2800" b="1" dirty="0">
                <a:solidFill>
                  <a:srgbClr val="50B848"/>
                </a:solidFill>
                <a:latin typeface="Arial" panose="020B0604020202020204" pitchFamily="34" charset="0"/>
              </a:rPr>
              <a:t>REGISTRATION: </a:t>
            </a:r>
            <a:r>
              <a:rPr lang="en-US" sz="2800" b="1" dirty="0">
                <a:solidFill>
                  <a:srgbClr val="50B848"/>
                </a:solidFill>
                <a:latin typeface="Arial" panose="020B0604020202020204" pitchFamily="34" charset="0"/>
                <a:hlinkClick r:id="rId4"/>
              </a:rPr>
              <a:t>https://npnconference.org/</a:t>
            </a:r>
            <a:endParaRPr lang="en-US" sz="2800" b="1" dirty="0">
              <a:solidFill>
                <a:srgbClr val="50B848"/>
              </a:solidFill>
              <a:latin typeface="Arial" panose="020B0604020202020204" pitchFamily="34" charset="0"/>
            </a:endParaRPr>
          </a:p>
          <a:p>
            <a:pPr algn="ctr"/>
            <a:r>
              <a:rPr lang="en-US" sz="2000" dirty="0">
                <a:solidFill>
                  <a:srgbClr val="8DC640"/>
                </a:solidFill>
                <a:latin typeface="Arial" panose="020B0604020202020204" pitchFamily="34" charset="0"/>
              </a:rPr>
              <a:t>Opens in early June</a:t>
            </a:r>
            <a:endParaRPr lang="en-US" sz="2000" b="1" dirty="0">
              <a:latin typeface="Calibri" panose="020F0502020204030204" pitchFamily="34" charset="0"/>
            </a:endParaRPr>
          </a:p>
          <a:p>
            <a:pPr algn="ctr"/>
            <a:r>
              <a:rPr lang="en-US" dirty="0">
                <a:solidFill>
                  <a:srgbClr val="808080"/>
                </a:solidFill>
                <a:latin typeface="Arial" panose="020B0604020202020204" pitchFamily="34" charset="0"/>
              </a:rPr>
              <a:t>Early Bird Registration (on or before June 30): $300</a:t>
            </a:r>
            <a:endParaRPr lang="en-US" sz="2000" b="1" dirty="0">
              <a:latin typeface="Calibri" panose="020F0502020204030204" pitchFamily="34" charset="0"/>
            </a:endParaRPr>
          </a:p>
          <a:p>
            <a:pPr algn="ctr"/>
            <a:r>
              <a:rPr lang="en-US" dirty="0">
                <a:solidFill>
                  <a:srgbClr val="808080"/>
                </a:solidFill>
                <a:latin typeface="Arial" panose="020B0604020202020204" pitchFamily="34" charset="0"/>
                <a:ea typeface="Calibri" panose="020F0502020204030204" pitchFamily="34" charset="0"/>
              </a:rPr>
              <a:t>Regular Registration (after June 30):</a:t>
            </a:r>
            <a:r>
              <a:rPr lang="en-US" sz="1100" dirty="0">
                <a:latin typeface="Arial" panose="020B0604020202020204" pitchFamily="34" charset="0"/>
                <a:ea typeface="Calibri" panose="020F0502020204030204" pitchFamily="34" charset="0"/>
              </a:rPr>
              <a:t> </a:t>
            </a:r>
            <a:r>
              <a:rPr lang="en-US" dirty="0">
                <a:solidFill>
                  <a:srgbClr val="808080"/>
                </a:solidFill>
                <a:latin typeface="Arial" panose="020B0604020202020204" pitchFamily="34" charset="0"/>
                <a:ea typeface="Calibri" panose="020F0502020204030204" pitchFamily="34" charset="0"/>
              </a:rPr>
              <a:t>$350</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00464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EA148E-99B4-4F78-974C-BDFA70D180EA}"/>
              </a:ext>
            </a:extLst>
          </p:cNvPr>
          <p:cNvSpPr>
            <a:spLocks noGrp="1"/>
          </p:cNvSpPr>
          <p:nvPr>
            <p:ph idx="1"/>
          </p:nvPr>
        </p:nvSpPr>
        <p:spPr>
          <a:xfrm>
            <a:off x="1026367" y="1306286"/>
            <a:ext cx="10129313" cy="4562808"/>
          </a:xfrm>
        </p:spPr>
        <p:txBody>
          <a:bodyPr/>
          <a:lstStyle/>
          <a:p>
            <a:pPr algn="ctr" fontAlgn="base"/>
            <a:r>
              <a:rPr lang="en-US" sz="3600" b="1" dirty="0"/>
              <a:t>Alcohol Policy 19: Building a Framework for Change</a:t>
            </a:r>
          </a:p>
          <a:p>
            <a:pPr marL="0" indent="0">
              <a:buNone/>
            </a:pPr>
            <a:endParaRPr lang="en-US" dirty="0"/>
          </a:p>
        </p:txBody>
      </p:sp>
      <p:sp>
        <p:nvSpPr>
          <p:cNvPr id="3" name="Date Placeholder 2">
            <a:extLst>
              <a:ext uri="{FF2B5EF4-FFF2-40B4-BE49-F238E27FC236}">
                <a16:creationId xmlns:a16="http://schemas.microsoft.com/office/drawing/2014/main" id="{DD243462-7E5D-40A5-904B-6E355DD0CE79}"/>
              </a:ext>
            </a:extLst>
          </p:cNvPr>
          <p:cNvSpPr>
            <a:spLocks noGrp="1"/>
          </p:cNvSpPr>
          <p:nvPr>
            <p:ph type="dt" sz="half" idx="2"/>
          </p:nvPr>
        </p:nvSpPr>
        <p:spPr/>
        <p:txBody>
          <a:bodyPr/>
          <a:lstStyle/>
          <a:p>
            <a:fld id="{63CB888A-206F-45AF-950E-B021DFB8B450}" type="datetime1">
              <a:rPr lang="en-US" smtClean="0"/>
              <a:t>5/11/2021</a:t>
            </a:fld>
            <a:endParaRPr lang="en-US" dirty="0"/>
          </a:p>
        </p:txBody>
      </p:sp>
      <p:sp>
        <p:nvSpPr>
          <p:cNvPr id="4" name="AutoShape 2">
            <a:extLst>
              <a:ext uri="{FF2B5EF4-FFF2-40B4-BE49-F238E27FC236}">
                <a16:creationId xmlns:a16="http://schemas.microsoft.com/office/drawing/2014/main" id="{1555E1F3-9B51-4F20-A45B-3C5B7DCF5C2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4">
            <a:extLst>
              <a:ext uri="{FF2B5EF4-FFF2-40B4-BE49-F238E27FC236}">
                <a16:creationId xmlns:a16="http://schemas.microsoft.com/office/drawing/2014/main" id="{0358D001-644D-4DB6-9A3E-0C0AAF0F547F}"/>
              </a:ext>
            </a:extLst>
          </p:cNvPr>
          <p:cNvSpPr>
            <a:spLocks noChangeArrowheads="1"/>
          </p:cNvSpPr>
          <p:nvPr/>
        </p:nvSpPr>
        <p:spPr bwMode="auto">
          <a:xfrm>
            <a:off x="851884" y="1906978"/>
            <a:ext cx="10263673" cy="1969770"/>
          </a:xfrm>
          <a:prstGeom prst="rect">
            <a:avLst/>
          </a:prstGeom>
          <a:solidFill>
            <a:srgbClr val="33579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bg1"/>
                </a:solidFill>
                <a:effectLst/>
                <a:latin typeface="Impact" panose="020B080603090205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Alcohol Policy 19/AP19 Conference</a:t>
            </a:r>
            <a:endParaRPr kumimoji="0" lang="en-US" altLang="en-US" sz="3200" b="0" i="0" u="none" strike="noStrike" cap="none" normalizeH="0" baseline="0" dirty="0">
              <a:ln>
                <a:noFill/>
              </a:ln>
              <a:solidFill>
                <a:schemeClr val="bg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bg1"/>
                </a:solidFill>
                <a:effectLst/>
                <a:latin typeface="Tahoma" panose="020B0604030504040204" pitchFamily="34" charset="0"/>
                <a:cs typeface="Tahoma" panose="020B0604030504040204" pitchFamily="34" charset="0"/>
              </a:rPr>
              <a:t>Apr 27, 2022, 2:00 PM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bg1"/>
                </a:solidFill>
                <a:effectLst/>
                <a:latin typeface="Tahoma" panose="020B0604030504040204" pitchFamily="34" charset="0"/>
                <a:cs typeface="Tahoma" panose="020B0604030504040204" pitchFamily="34" charset="0"/>
              </a:rPr>
              <a:t>Renaissance Arlington Capital View Hotel</a:t>
            </a:r>
            <a:endParaRPr kumimoji="0" lang="en-US" altLang="en-US" sz="3200" b="0" i="0" u="none" strike="noStrike" cap="none" normalizeH="0" baseline="0" dirty="0">
              <a:ln>
                <a:noFill/>
              </a:ln>
              <a:solidFill>
                <a:schemeClr val="bg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bg1"/>
                </a:solidFill>
                <a:effectLst/>
                <a:latin typeface="proxima-n-w01-reg"/>
                <a:cs typeface="Arial" panose="020B0604020202020204" pitchFamily="34" charset="0"/>
                <a:hlinkClick r:id="rId2">
                  <a:extLst>
                    <a:ext uri="{A12FA001-AC4F-418D-AE19-62706E023703}">
                      <ahyp:hlinkClr xmlns:ahyp="http://schemas.microsoft.com/office/drawing/2018/hyperlinkcolor" val="tx"/>
                    </a:ext>
                  </a:extLst>
                </a:hlinkClick>
              </a:rPr>
              <a:t>Register Now</a:t>
            </a:r>
            <a:endParaRPr kumimoji="0" lang="en-US" altLang="en-US" sz="3200" b="0" i="0" u="none" strike="noStrike" cap="none" normalizeH="0" baseline="0" dirty="0">
              <a:ln>
                <a:noFill/>
              </a:ln>
              <a:solidFill>
                <a:schemeClr val="bg1"/>
              </a:solidFill>
              <a:effectLst/>
            </a:endParaRPr>
          </a:p>
        </p:txBody>
      </p:sp>
      <p:sp>
        <p:nvSpPr>
          <p:cNvPr id="8" name="Rectangle 7">
            <a:extLst>
              <a:ext uri="{FF2B5EF4-FFF2-40B4-BE49-F238E27FC236}">
                <a16:creationId xmlns:a16="http://schemas.microsoft.com/office/drawing/2014/main" id="{3B48A3DC-1574-40B9-9F87-187CAD1E2701}"/>
              </a:ext>
            </a:extLst>
          </p:cNvPr>
          <p:cNvSpPr/>
          <p:nvPr/>
        </p:nvSpPr>
        <p:spPr>
          <a:xfrm>
            <a:off x="811763" y="4172095"/>
            <a:ext cx="10343917" cy="2308324"/>
          </a:xfrm>
          <a:prstGeom prst="rect">
            <a:avLst/>
          </a:prstGeom>
        </p:spPr>
        <p:txBody>
          <a:bodyPr wrap="square">
            <a:spAutoFit/>
          </a:bodyPr>
          <a:lstStyle/>
          <a:p>
            <a:pPr fontAlgn="base"/>
            <a:r>
              <a:rPr lang="en-US" dirty="0">
                <a:solidFill>
                  <a:srgbClr val="253A7C"/>
                </a:solidFill>
                <a:latin typeface="avenir-lt-w01_35-light1475496"/>
              </a:rPr>
              <a:t>The 19th in a series of conferences on preventing and reducing alcohol-related problems using public policy strategies.</a:t>
            </a:r>
            <a:endParaRPr lang="en-US" dirty="0"/>
          </a:p>
          <a:p>
            <a:pPr fontAlgn="base"/>
            <a:r>
              <a:rPr lang="en-US" dirty="0">
                <a:solidFill>
                  <a:srgbClr val="253A7C"/>
                </a:solidFill>
                <a:latin typeface="avenir-lt-w01_35-light1475496"/>
              </a:rPr>
              <a:t>​</a:t>
            </a:r>
            <a:endParaRPr lang="en-US" dirty="0"/>
          </a:p>
          <a:p>
            <a:pPr fontAlgn="base"/>
            <a:r>
              <a:rPr lang="en-US" dirty="0">
                <a:solidFill>
                  <a:srgbClr val="253A7C"/>
                </a:solidFill>
                <a:latin typeface="avenir-lt-w01_35-light1475496"/>
              </a:rPr>
              <a:t>The alcohol policy conferences are a series that, from its outset in 1981, has been a forum for researchers, community practitioners, and public officials to meet and exchange findings, explore evidence-based solutions, and consider adoption of policies aimed at minimizing risks associated with alcohol use. The conferences have been organized by governmental, non-governmental and private organizations over the years.</a:t>
            </a:r>
            <a:endParaRPr lang="en-US" b="0" i="0" dirty="0">
              <a:effectLst/>
            </a:endParaRPr>
          </a:p>
        </p:txBody>
      </p:sp>
    </p:spTree>
    <p:extLst>
      <p:ext uri="{BB962C8B-B14F-4D97-AF65-F5344CB8AC3E}">
        <p14:creationId xmlns:p14="http://schemas.microsoft.com/office/powerpoint/2010/main" val="3658696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A00924-CBEF-4FF9-9146-1360620478E3}"/>
              </a:ext>
            </a:extLst>
          </p:cNvPr>
          <p:cNvPicPr>
            <a:picLocks noChangeAspect="1"/>
          </p:cNvPicPr>
          <p:nvPr/>
        </p:nvPicPr>
        <p:blipFill>
          <a:blip r:embed="rId2"/>
          <a:stretch>
            <a:fillRect/>
          </a:stretch>
        </p:blipFill>
        <p:spPr>
          <a:xfrm>
            <a:off x="895740" y="889717"/>
            <a:ext cx="10095722" cy="5416546"/>
          </a:xfrm>
          <a:prstGeom prst="rect">
            <a:avLst/>
          </a:prstGeom>
        </p:spPr>
      </p:pic>
      <p:sp>
        <p:nvSpPr>
          <p:cNvPr id="2" name="TextBox 1">
            <a:extLst>
              <a:ext uri="{FF2B5EF4-FFF2-40B4-BE49-F238E27FC236}">
                <a16:creationId xmlns:a16="http://schemas.microsoft.com/office/drawing/2014/main" id="{D6DDB8F1-9EBC-4613-893F-A627697ED03D}"/>
              </a:ext>
            </a:extLst>
          </p:cNvPr>
          <p:cNvSpPr txBox="1"/>
          <p:nvPr/>
        </p:nvSpPr>
        <p:spPr>
          <a:xfrm>
            <a:off x="354563" y="6399569"/>
            <a:ext cx="3341556" cy="369332"/>
          </a:xfrm>
          <a:prstGeom prst="rect">
            <a:avLst/>
          </a:prstGeom>
          <a:noFill/>
        </p:spPr>
        <p:txBody>
          <a:bodyPr wrap="none" rtlCol="0">
            <a:spAutoFit/>
          </a:bodyPr>
          <a:lstStyle/>
          <a:p>
            <a:r>
              <a:rPr lang="en-US" dirty="0"/>
              <a:t>Information Reference: NASADAD</a:t>
            </a:r>
          </a:p>
        </p:txBody>
      </p:sp>
    </p:spTree>
    <p:extLst>
      <p:ext uri="{BB962C8B-B14F-4D97-AF65-F5344CB8AC3E}">
        <p14:creationId xmlns:p14="http://schemas.microsoft.com/office/powerpoint/2010/main" val="2959580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1287A1-470C-4DB3-B185-5393CA51075D}"/>
              </a:ext>
            </a:extLst>
          </p:cNvPr>
          <p:cNvSpPr>
            <a:spLocks noGrp="1"/>
          </p:cNvSpPr>
          <p:nvPr>
            <p:ph type="sldNum" sz="quarter" idx="4"/>
          </p:nvPr>
        </p:nvSpPr>
        <p:spPr/>
        <p:txBody>
          <a:bodyPr>
            <a:normAutofit/>
          </a:bodyPr>
          <a:lstStyle/>
          <a:p>
            <a:pPr>
              <a:spcAft>
                <a:spcPts val="600"/>
              </a:spcAft>
            </a:pPr>
            <a:fld id="{D57F1E4F-1CFF-5643-939E-217C01CDF565}" type="slidenum">
              <a:rPr lang="en-US" smtClean="0"/>
              <a:pPr>
                <a:spcAft>
                  <a:spcPts val="600"/>
                </a:spcAft>
              </a:pPr>
              <a:t>17</a:t>
            </a:fld>
            <a:endParaRPr lang="en-US"/>
          </a:p>
        </p:txBody>
      </p:sp>
      <p:sp>
        <p:nvSpPr>
          <p:cNvPr id="2" name="Title 1">
            <a:extLst>
              <a:ext uri="{FF2B5EF4-FFF2-40B4-BE49-F238E27FC236}">
                <a16:creationId xmlns:a16="http://schemas.microsoft.com/office/drawing/2014/main" id="{0EC5681F-8B23-40AD-B457-62509E057A27}"/>
              </a:ext>
            </a:extLst>
          </p:cNvPr>
          <p:cNvSpPr>
            <a:spLocks noGrp="1"/>
          </p:cNvSpPr>
          <p:nvPr>
            <p:ph type="title" idx="4294967295"/>
          </p:nvPr>
        </p:nvSpPr>
        <p:spPr>
          <a:xfrm>
            <a:off x="503853" y="946993"/>
            <a:ext cx="10655559" cy="1642091"/>
          </a:xfrm>
        </p:spPr>
        <p:txBody>
          <a:bodyPr>
            <a:normAutofit/>
          </a:bodyPr>
          <a:lstStyle/>
          <a:p>
            <a:r>
              <a:rPr lang="en-US" sz="3200" kern="0" spc="0" dirty="0">
                <a:latin typeface="Century Gothic" panose="020B0502020202020204" pitchFamily="34" charset="0"/>
              </a:rPr>
              <a:t>Consolidated Appropriations Act of 2021: </a:t>
            </a:r>
            <a:br>
              <a:rPr lang="en-US" sz="3200" kern="0" spc="0" dirty="0">
                <a:latin typeface="Century Gothic" panose="020B0502020202020204" pitchFamily="34" charset="0"/>
              </a:rPr>
            </a:br>
            <a:r>
              <a:rPr lang="en-US" sz="3200" b="0" kern="0" spc="0" dirty="0">
                <a:latin typeface="Century Gothic" panose="020B0502020202020204" pitchFamily="34" charset="0"/>
              </a:rPr>
              <a:t>CoVID-19 provisions</a:t>
            </a:r>
          </a:p>
        </p:txBody>
      </p:sp>
      <p:sp>
        <p:nvSpPr>
          <p:cNvPr id="3" name="Content Placeholder 2">
            <a:extLst>
              <a:ext uri="{FF2B5EF4-FFF2-40B4-BE49-F238E27FC236}">
                <a16:creationId xmlns:a16="http://schemas.microsoft.com/office/drawing/2014/main" id="{6B84FCE0-6AF6-483E-B403-22D4C837DD86}"/>
              </a:ext>
            </a:extLst>
          </p:cNvPr>
          <p:cNvSpPr>
            <a:spLocks noGrp="1"/>
          </p:cNvSpPr>
          <p:nvPr>
            <p:ph idx="4294967295"/>
          </p:nvPr>
        </p:nvSpPr>
        <p:spPr>
          <a:xfrm>
            <a:off x="503853" y="2230017"/>
            <a:ext cx="10960360" cy="3641303"/>
          </a:xfrm>
        </p:spPr>
        <p:txBody>
          <a:bodyPr anchor="ctr">
            <a:normAutofit/>
          </a:bodyPr>
          <a:lstStyle/>
          <a:p>
            <a:pPr marL="342900" marR="0" lvl="0" indent="-342900">
              <a:spcBef>
                <a:spcPts val="0"/>
              </a:spcBef>
              <a:spcAft>
                <a:spcPts val="600"/>
              </a:spcAft>
              <a:buFont typeface="Symbol" panose="05050102010706020507" pitchFamily="18" charset="2"/>
              <a:buChar char=""/>
            </a:pPr>
            <a:r>
              <a:rPr lang="en-US" sz="1500" b="1" dirty="0">
                <a:effectLst/>
                <a:latin typeface="Century Gothic" panose="020B0502020202020204" pitchFamily="34" charset="0"/>
                <a:ea typeface="Times New Roman" panose="02020603050405020304" pitchFamily="18" charset="0"/>
              </a:rPr>
              <a:t>SAPT Block Grant</a:t>
            </a:r>
            <a:r>
              <a:rPr lang="en-US" sz="1500" dirty="0">
                <a:effectLst/>
                <a:latin typeface="Century Gothic" panose="020B0502020202020204" pitchFamily="34" charset="0"/>
                <a:ea typeface="Times New Roman" panose="02020603050405020304" pitchFamily="18" charset="0"/>
              </a:rPr>
              <a:t>: $1.65 billion </a:t>
            </a:r>
          </a:p>
          <a:p>
            <a:pPr lvl="1">
              <a:spcBef>
                <a:spcPts val="0"/>
              </a:spcBef>
              <a:spcAft>
                <a:spcPts val="600"/>
              </a:spcAft>
              <a:buFont typeface="Wingdings" panose="05000000000000000000" pitchFamily="2" charset="2"/>
              <a:buChar char="Ø"/>
            </a:pPr>
            <a:r>
              <a:rPr lang="en-US" sz="1500" dirty="0"/>
              <a:t>“… with respect to the amount appropriated under this heading in this Act the Substance Abuse and Mental Health Services Administration shall maintain the 20 percent set-aside for prevention, but may waive requirements with respect to allowable activities, timelines, or reporting requirements for the Substance Abuse Prevention and Treatment Block Grant and the Community Mental Health Services Block Grant as deemed necessary to facilitate a grantee’s response to coronavirus”</a:t>
            </a:r>
            <a:endParaRPr lang="en-US" sz="1500" dirty="0">
              <a:effectLst/>
              <a:latin typeface="Century Gothic" panose="020B0502020202020204" pitchFamily="34" charset="0"/>
              <a:ea typeface="Calibri" panose="020F0502020204030204" pitchFamily="34" charset="0"/>
            </a:endParaRPr>
          </a:p>
          <a:p>
            <a:pPr marL="0" marR="0" lvl="0" indent="0">
              <a:spcBef>
                <a:spcPts val="0"/>
              </a:spcBef>
              <a:spcAft>
                <a:spcPts val="600"/>
              </a:spcAft>
              <a:buNone/>
            </a:pPr>
            <a:endParaRPr lang="en-US" sz="1500" dirty="0">
              <a:effectLst/>
              <a:latin typeface="Century Gothic" panose="020B0502020202020204" pitchFamily="34" charset="0"/>
              <a:ea typeface="Calibri" panose="020F0502020204030204" pitchFamily="34" charset="0"/>
            </a:endParaRPr>
          </a:p>
          <a:p>
            <a:pPr marL="342900" marR="0" lvl="0" indent="-342900">
              <a:spcBef>
                <a:spcPts val="0"/>
              </a:spcBef>
              <a:spcAft>
                <a:spcPts val="600"/>
              </a:spcAft>
              <a:buFont typeface="Symbol" panose="05050102010706020507" pitchFamily="18" charset="2"/>
              <a:buChar char=""/>
            </a:pPr>
            <a:r>
              <a:rPr lang="en-US" sz="1500" b="1" dirty="0">
                <a:effectLst/>
                <a:latin typeface="Century Gothic" panose="020B0502020202020204" pitchFamily="34" charset="0"/>
                <a:ea typeface="Times New Roman" panose="02020603050405020304" pitchFamily="18" charset="0"/>
              </a:rPr>
              <a:t>Community Mental Health Services Block Grant</a:t>
            </a:r>
            <a:r>
              <a:rPr lang="en-US" sz="1500" dirty="0">
                <a:effectLst/>
                <a:latin typeface="Century Gothic" panose="020B0502020202020204" pitchFamily="34" charset="0"/>
                <a:ea typeface="Times New Roman" panose="02020603050405020304" pitchFamily="18" charset="0"/>
              </a:rPr>
              <a:t>: $1.65 billion</a:t>
            </a:r>
            <a:endParaRPr lang="en-US" sz="1500" dirty="0">
              <a:effectLst/>
              <a:latin typeface="Century Gothic" panose="020B0502020202020204" pitchFamily="34" charset="0"/>
              <a:ea typeface="Calibri" panose="020F0502020204030204" pitchFamily="34" charset="0"/>
            </a:endParaRPr>
          </a:p>
          <a:p>
            <a:pPr marL="342900" marR="0" lvl="0" indent="-342900">
              <a:spcBef>
                <a:spcPts val="0"/>
              </a:spcBef>
              <a:spcAft>
                <a:spcPts val="600"/>
              </a:spcAft>
              <a:buFont typeface="Symbol" panose="05050102010706020507" pitchFamily="18" charset="2"/>
              <a:buChar char=""/>
            </a:pPr>
            <a:r>
              <a:rPr lang="en-US" sz="1500" b="1" dirty="0">
                <a:effectLst/>
                <a:latin typeface="Century Gothic" panose="020B0502020202020204" pitchFamily="34" charset="0"/>
                <a:ea typeface="Times New Roman" panose="02020603050405020304" pitchFamily="18" charset="0"/>
              </a:rPr>
              <a:t>Certified Community Behavioral Health Clinics</a:t>
            </a:r>
            <a:r>
              <a:rPr lang="en-US" sz="1500" dirty="0">
                <a:effectLst/>
                <a:latin typeface="Century Gothic" panose="020B0502020202020204" pitchFamily="34" charset="0"/>
                <a:ea typeface="Times New Roman" panose="02020603050405020304" pitchFamily="18" charset="0"/>
              </a:rPr>
              <a:t>: $600 million</a:t>
            </a:r>
            <a:endParaRPr lang="en-US" sz="1500" dirty="0">
              <a:effectLst/>
              <a:latin typeface="Century Gothic" panose="020B0502020202020204" pitchFamily="34" charset="0"/>
              <a:ea typeface="Calibri" panose="020F0502020204030204" pitchFamily="34" charset="0"/>
            </a:endParaRPr>
          </a:p>
          <a:p>
            <a:pPr marL="342900" marR="0" lvl="0" indent="-342900">
              <a:spcBef>
                <a:spcPts val="0"/>
              </a:spcBef>
              <a:spcAft>
                <a:spcPts val="600"/>
              </a:spcAft>
              <a:buFont typeface="Symbol" panose="05050102010706020507" pitchFamily="18" charset="2"/>
              <a:buChar char=""/>
            </a:pPr>
            <a:r>
              <a:rPr lang="en-US" sz="1500" b="1" dirty="0">
                <a:effectLst/>
                <a:latin typeface="Century Gothic" panose="020B0502020202020204" pitchFamily="34" charset="0"/>
                <a:ea typeface="Times New Roman" panose="02020603050405020304" pitchFamily="18" charset="0"/>
              </a:rPr>
              <a:t>Suicide prevention</a:t>
            </a:r>
            <a:r>
              <a:rPr lang="en-US" sz="1500" dirty="0">
                <a:effectLst/>
                <a:latin typeface="Century Gothic" panose="020B0502020202020204" pitchFamily="34" charset="0"/>
                <a:ea typeface="Times New Roman" panose="02020603050405020304" pitchFamily="18" charset="0"/>
              </a:rPr>
              <a:t>: $50 million</a:t>
            </a:r>
            <a:endParaRPr lang="en-US" sz="1500" dirty="0">
              <a:effectLst/>
              <a:latin typeface="Century Gothic" panose="020B0502020202020204" pitchFamily="34" charset="0"/>
              <a:ea typeface="Calibri" panose="020F0502020204030204" pitchFamily="34" charset="0"/>
            </a:endParaRPr>
          </a:p>
          <a:p>
            <a:pPr marL="342900" marR="0" lvl="0" indent="-342900">
              <a:spcBef>
                <a:spcPts val="0"/>
              </a:spcBef>
              <a:spcAft>
                <a:spcPts val="600"/>
              </a:spcAft>
              <a:buFont typeface="Symbol" panose="05050102010706020507" pitchFamily="18" charset="2"/>
              <a:buChar char=""/>
            </a:pPr>
            <a:r>
              <a:rPr lang="en-US" sz="1500" b="1" dirty="0">
                <a:effectLst/>
                <a:latin typeface="Century Gothic" panose="020B0502020202020204" pitchFamily="34" charset="0"/>
                <a:ea typeface="Times New Roman" panose="02020603050405020304" pitchFamily="18" charset="0"/>
              </a:rPr>
              <a:t>Project AWARE to support school-based mental health for children</a:t>
            </a:r>
            <a:r>
              <a:rPr lang="en-US" sz="1500" dirty="0">
                <a:effectLst/>
                <a:latin typeface="Century Gothic" panose="020B0502020202020204" pitchFamily="34" charset="0"/>
                <a:ea typeface="Times New Roman" panose="02020603050405020304" pitchFamily="18" charset="0"/>
              </a:rPr>
              <a:t>: $50 million </a:t>
            </a:r>
            <a:endParaRPr lang="en-US" sz="1500" dirty="0">
              <a:effectLst/>
              <a:latin typeface="Century Gothic" panose="020B0502020202020204" pitchFamily="34" charset="0"/>
              <a:ea typeface="Calibri" panose="020F0502020204030204" pitchFamily="34" charset="0"/>
            </a:endParaRPr>
          </a:p>
          <a:p>
            <a:pPr marL="342900" marR="0" lvl="0" indent="-342900">
              <a:spcBef>
                <a:spcPts val="0"/>
              </a:spcBef>
              <a:spcAft>
                <a:spcPts val="600"/>
              </a:spcAft>
              <a:buFont typeface="Symbol" panose="05050102010706020507" pitchFamily="18" charset="2"/>
              <a:buChar char=""/>
            </a:pPr>
            <a:r>
              <a:rPr lang="en-US" sz="1500" b="1" dirty="0">
                <a:effectLst/>
                <a:latin typeface="Century Gothic" panose="020B0502020202020204" pitchFamily="34" charset="0"/>
                <a:ea typeface="Times New Roman" panose="02020603050405020304" pitchFamily="18" charset="0"/>
              </a:rPr>
              <a:t>Emergency grants to States</a:t>
            </a:r>
            <a:r>
              <a:rPr lang="en-US" sz="1500" dirty="0">
                <a:effectLst/>
                <a:latin typeface="Century Gothic" panose="020B0502020202020204" pitchFamily="34" charset="0"/>
                <a:ea typeface="Times New Roman" panose="02020603050405020304" pitchFamily="18" charset="0"/>
              </a:rPr>
              <a:t>: $240 million </a:t>
            </a:r>
            <a:endParaRPr lang="en-US" sz="1500" dirty="0">
              <a:effectLst/>
              <a:latin typeface="Century Gothic" panose="020B0502020202020204" pitchFamily="34" charset="0"/>
              <a:ea typeface="Calibri" panose="020F0502020204030204" pitchFamily="34" charset="0"/>
            </a:endParaRPr>
          </a:p>
          <a:p>
            <a:pPr marL="342900" marR="0" lvl="0" indent="-342900">
              <a:spcBef>
                <a:spcPts val="0"/>
              </a:spcBef>
              <a:spcAft>
                <a:spcPts val="600"/>
              </a:spcAft>
              <a:buFont typeface="Symbol" panose="05050102010706020507" pitchFamily="18" charset="2"/>
              <a:buChar char=""/>
            </a:pPr>
            <a:r>
              <a:rPr lang="en-US" sz="1500" b="1" dirty="0">
                <a:effectLst/>
                <a:latin typeface="Century Gothic" panose="020B0502020202020204" pitchFamily="34" charset="0"/>
                <a:ea typeface="Times New Roman" panose="02020603050405020304" pitchFamily="18" charset="0"/>
              </a:rPr>
              <a:t>National Child Traumatic Stress Network</a:t>
            </a:r>
            <a:r>
              <a:rPr lang="en-US" sz="1500" dirty="0">
                <a:effectLst/>
                <a:latin typeface="Century Gothic" panose="020B0502020202020204" pitchFamily="34" charset="0"/>
                <a:ea typeface="Times New Roman" panose="02020603050405020304" pitchFamily="18" charset="0"/>
              </a:rPr>
              <a:t>: $10 million</a:t>
            </a:r>
            <a:endParaRPr lang="en-US" sz="1500" dirty="0">
              <a:effectLst/>
              <a:latin typeface="Century Gothic" panose="020B0502020202020204" pitchFamily="34" charset="0"/>
              <a:ea typeface="Calibri" panose="020F0502020204030204" pitchFamily="34" charset="0"/>
            </a:endParaRPr>
          </a:p>
          <a:p>
            <a:pPr marL="342900" marR="0" lvl="0" indent="-342900">
              <a:spcBef>
                <a:spcPts val="0"/>
              </a:spcBef>
              <a:spcAft>
                <a:spcPts val="600"/>
              </a:spcAft>
              <a:buFont typeface="Symbol" panose="05050102010706020507" pitchFamily="18" charset="2"/>
              <a:buChar char=""/>
            </a:pPr>
            <a:r>
              <a:rPr lang="en-US" sz="1500" dirty="0">
                <a:effectLst/>
                <a:latin typeface="Century Gothic" panose="020B0502020202020204" pitchFamily="34" charset="0"/>
                <a:ea typeface="Times New Roman" panose="02020603050405020304" pitchFamily="18" charset="0"/>
              </a:rPr>
              <a:t>At least $125 million of these SAMHSA funds must be allocated to tribes  </a:t>
            </a:r>
          </a:p>
          <a:p>
            <a:pPr marL="0" marR="0" lvl="0" indent="0">
              <a:spcBef>
                <a:spcPts val="0"/>
              </a:spcBef>
              <a:spcAft>
                <a:spcPts val="600"/>
              </a:spcAft>
              <a:buNone/>
            </a:pPr>
            <a:endParaRPr lang="en-US" sz="1500" dirty="0">
              <a:latin typeface="Century Gothic" panose="020B050202020202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868886B4-63A0-4A5F-AECF-0B0C6A13A523}"/>
              </a:ext>
            </a:extLst>
          </p:cNvPr>
          <p:cNvSpPr txBox="1"/>
          <p:nvPr/>
        </p:nvSpPr>
        <p:spPr>
          <a:xfrm>
            <a:off x="503853" y="6455582"/>
            <a:ext cx="3341556" cy="369332"/>
          </a:xfrm>
          <a:prstGeom prst="rect">
            <a:avLst/>
          </a:prstGeom>
          <a:noFill/>
        </p:spPr>
        <p:txBody>
          <a:bodyPr wrap="none" rtlCol="0">
            <a:spAutoFit/>
          </a:bodyPr>
          <a:lstStyle/>
          <a:p>
            <a:r>
              <a:rPr lang="en-US" dirty="0"/>
              <a:t>Information Reference: NASADAD</a:t>
            </a:r>
          </a:p>
        </p:txBody>
      </p:sp>
    </p:spTree>
    <p:extLst>
      <p:ext uri="{BB962C8B-B14F-4D97-AF65-F5344CB8AC3E}">
        <p14:creationId xmlns:p14="http://schemas.microsoft.com/office/powerpoint/2010/main" val="1817030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375038-B247-463A-A428-4792D1788007}"/>
              </a:ext>
            </a:extLst>
          </p:cNvPr>
          <p:cNvSpPr>
            <a:spLocks noGrp="1"/>
          </p:cNvSpPr>
          <p:nvPr>
            <p:ph type="sldNum" sz="quarter" idx="4"/>
          </p:nvPr>
        </p:nvSpPr>
        <p:spPr/>
        <p:txBody>
          <a:bodyPr/>
          <a:lstStyle/>
          <a:p>
            <a:fld id="{D57F1E4F-1CFF-5643-939E-217C01CDF565}" type="slidenum">
              <a:rPr lang="en-US" smtClean="0"/>
              <a:pPr/>
              <a:t>18</a:t>
            </a:fld>
            <a:endParaRPr lang="en-US" dirty="0"/>
          </a:p>
        </p:txBody>
      </p:sp>
      <p:sp>
        <p:nvSpPr>
          <p:cNvPr id="2" name="Title 1">
            <a:extLst>
              <a:ext uri="{FF2B5EF4-FFF2-40B4-BE49-F238E27FC236}">
                <a16:creationId xmlns:a16="http://schemas.microsoft.com/office/drawing/2014/main" id="{6D9C3958-26A3-4AF6-B28E-B757F833F72E}"/>
              </a:ext>
            </a:extLst>
          </p:cNvPr>
          <p:cNvSpPr>
            <a:spLocks noGrp="1"/>
          </p:cNvSpPr>
          <p:nvPr>
            <p:ph type="title" idx="4294967295"/>
          </p:nvPr>
        </p:nvSpPr>
        <p:spPr>
          <a:xfrm>
            <a:off x="0" y="795338"/>
            <a:ext cx="10242550" cy="581025"/>
          </a:xfrm>
        </p:spPr>
        <p:txBody>
          <a:bodyPr/>
          <a:lstStyle/>
          <a:p>
            <a:pPr algn="ctr"/>
            <a:r>
              <a:rPr lang="en-US" b="0" dirty="0"/>
              <a:t>Another COVID-19 Package</a:t>
            </a:r>
          </a:p>
        </p:txBody>
      </p:sp>
      <p:sp>
        <p:nvSpPr>
          <p:cNvPr id="3" name="Content Placeholder 2">
            <a:extLst>
              <a:ext uri="{FF2B5EF4-FFF2-40B4-BE49-F238E27FC236}">
                <a16:creationId xmlns:a16="http://schemas.microsoft.com/office/drawing/2014/main" id="{7BD5EE7E-D6C4-48F9-A014-146BD95E28FE}"/>
              </a:ext>
            </a:extLst>
          </p:cNvPr>
          <p:cNvSpPr>
            <a:spLocks noGrp="1"/>
          </p:cNvSpPr>
          <p:nvPr>
            <p:ph idx="4294967295"/>
          </p:nvPr>
        </p:nvSpPr>
        <p:spPr>
          <a:xfrm>
            <a:off x="1336675" y="2181225"/>
            <a:ext cx="10855325" cy="2960688"/>
          </a:xfrm>
        </p:spPr>
        <p:txBody>
          <a:bodyPr>
            <a:noAutofit/>
          </a:bodyPr>
          <a:lstStyle/>
          <a:p>
            <a:r>
              <a:rPr lang="en-US" dirty="0">
                <a:effectLst/>
                <a:latin typeface="Century Gothic" panose="020B0502020202020204" pitchFamily="34" charset="0"/>
                <a:ea typeface="Calibri" panose="020F0502020204030204" pitchFamily="34" charset="0"/>
                <a:cs typeface="Times New Roman" panose="02020603050405020304" pitchFamily="18" charset="0"/>
              </a:rPr>
              <a:t>In January, President Biden released the </a:t>
            </a:r>
            <a:r>
              <a:rPr lang="en-US" i="1" dirty="0">
                <a:effectLst/>
                <a:latin typeface="Century Gothic" panose="020B0502020202020204" pitchFamily="34" charset="0"/>
                <a:ea typeface="Calibri" panose="020F0502020204030204" pitchFamily="34" charset="0"/>
                <a:cs typeface="Times New Roman" panose="02020603050405020304" pitchFamily="18" charset="0"/>
              </a:rPr>
              <a:t>American Rescue Plan</a:t>
            </a:r>
          </a:p>
          <a:p>
            <a:pPr lvl="1"/>
            <a:r>
              <a:rPr lang="en-US" sz="1800" dirty="0">
                <a:latin typeface="Century Gothic" panose="020B0502020202020204" pitchFamily="34" charset="0"/>
                <a:cs typeface="Times New Roman" panose="02020603050405020304" pitchFamily="18" charset="0"/>
              </a:rPr>
              <a:t>Proposed $4 billion for SUD/MH program within SAMHSA and HRSA</a:t>
            </a:r>
          </a:p>
          <a:p>
            <a:r>
              <a:rPr lang="en-US" dirty="0">
                <a:effectLst/>
                <a:latin typeface="Century Gothic" panose="020B0502020202020204" pitchFamily="34" charset="0"/>
                <a:ea typeface="Calibri" panose="020F0502020204030204" pitchFamily="34" charset="0"/>
                <a:cs typeface="Times New Roman" panose="02020603050405020304" pitchFamily="18" charset="0"/>
              </a:rPr>
              <a:t>In March 2021, </a:t>
            </a:r>
            <a:r>
              <a:rPr lang="en-US" dirty="0">
                <a:latin typeface="Century Gothic" panose="020B0502020202020204" pitchFamily="34" charset="0"/>
                <a:ea typeface="Calibri" panose="020F0502020204030204" pitchFamily="34" charset="0"/>
                <a:cs typeface="Times New Roman" panose="02020603050405020304" pitchFamily="18" charset="0"/>
              </a:rPr>
              <a:t>lawmakers passed, and the President signed, the </a:t>
            </a:r>
            <a:r>
              <a:rPr lang="en-US" i="1" dirty="0">
                <a:latin typeface="Century Gothic" panose="020B0502020202020204" pitchFamily="34" charset="0"/>
                <a:ea typeface="Calibri" panose="020F0502020204030204" pitchFamily="34" charset="0"/>
                <a:cs typeface="Times New Roman" panose="02020603050405020304" pitchFamily="18" charset="0"/>
              </a:rPr>
              <a:t>American Rescue Plan </a:t>
            </a:r>
            <a:r>
              <a:rPr lang="en-US" dirty="0">
                <a:latin typeface="Century Gothic" panose="020B0502020202020204" pitchFamily="34" charset="0"/>
                <a:ea typeface="Calibri" panose="020F0502020204030204" pitchFamily="34" charset="0"/>
                <a:cs typeface="Times New Roman" panose="02020603050405020304" pitchFamily="18" charset="0"/>
              </a:rPr>
              <a:t>into law:</a:t>
            </a: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lvl="1"/>
            <a:r>
              <a:rPr lang="en-US" sz="1800" dirty="0">
                <a:effectLst/>
                <a:latin typeface="Century Gothic" panose="020B0502020202020204" pitchFamily="34" charset="0"/>
                <a:ea typeface="Calibri" panose="020F0502020204030204" pitchFamily="34" charset="0"/>
                <a:cs typeface="Times New Roman" panose="02020603050405020304" pitchFamily="18" charset="0"/>
              </a:rPr>
              <a:t>$1.5 billion for SAPT Block Grant </a:t>
            </a:r>
          </a:p>
          <a:p>
            <a:pPr lvl="2"/>
            <a:r>
              <a:rPr lang="en-US" sz="1800" dirty="0">
                <a:effectLst/>
                <a:latin typeface="Century Gothic" panose="020B0502020202020204" pitchFamily="34" charset="0"/>
                <a:ea typeface="Calibri" panose="020F0502020204030204" pitchFamily="34" charset="0"/>
                <a:cs typeface="Times New Roman" panose="02020603050405020304" pitchFamily="18" charset="0"/>
              </a:rPr>
              <a:t>Allows States until September 30th, 2025 to expend these resources</a:t>
            </a:r>
          </a:p>
          <a:p>
            <a:pPr lvl="2"/>
            <a:r>
              <a:rPr lang="en-US" sz="1800" dirty="0">
                <a:latin typeface="Century Gothic" panose="020B0502020202020204" pitchFamily="34" charset="0"/>
                <a:ea typeface="Calibri" panose="020F0502020204030204" pitchFamily="34" charset="0"/>
                <a:cs typeface="Times New Roman" panose="02020603050405020304" pitchFamily="18" charset="0"/>
              </a:rPr>
              <a:t>Does not include language on flexibility </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630000" lvl="2" indent="0">
              <a:buNone/>
            </a:pP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BCB44D49-69FD-4066-99ED-8A6991B29750}"/>
              </a:ext>
            </a:extLst>
          </p:cNvPr>
          <p:cNvSpPr/>
          <p:nvPr/>
        </p:nvSpPr>
        <p:spPr>
          <a:xfrm>
            <a:off x="403728" y="6455582"/>
            <a:ext cx="3259226" cy="369332"/>
          </a:xfrm>
          <a:prstGeom prst="rect">
            <a:avLst/>
          </a:prstGeom>
        </p:spPr>
        <p:txBody>
          <a:bodyPr wrap="none">
            <a:spAutoFit/>
          </a:bodyPr>
          <a:lstStyle/>
          <a:p>
            <a:r>
              <a:rPr lang="en-US" dirty="0"/>
              <a:t>Information Resource: NASADAD</a:t>
            </a:r>
          </a:p>
        </p:txBody>
      </p:sp>
    </p:spTree>
    <p:extLst>
      <p:ext uri="{BB962C8B-B14F-4D97-AF65-F5344CB8AC3E}">
        <p14:creationId xmlns:p14="http://schemas.microsoft.com/office/powerpoint/2010/main" val="3711686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E83C0B-D264-465C-B4C7-C181DA72A235}"/>
              </a:ext>
            </a:extLst>
          </p:cNvPr>
          <p:cNvSpPr>
            <a:spLocks noGrp="1"/>
          </p:cNvSpPr>
          <p:nvPr>
            <p:ph type="title" idx="4294967295"/>
          </p:nvPr>
        </p:nvSpPr>
        <p:spPr>
          <a:xfrm>
            <a:off x="656156" y="1090613"/>
            <a:ext cx="11358562" cy="971550"/>
          </a:xfrm>
        </p:spPr>
        <p:txBody>
          <a:bodyPr anchor="ctr">
            <a:normAutofit/>
          </a:bodyPr>
          <a:lstStyle/>
          <a:p>
            <a:pPr>
              <a:lnSpc>
                <a:spcPct val="90000"/>
              </a:lnSpc>
            </a:pPr>
            <a:r>
              <a:rPr lang="en-US" sz="2400" b="1" spc="0" dirty="0">
                <a:solidFill>
                  <a:schemeClr val="tx1"/>
                </a:solidFill>
                <a:latin typeface="Century Gothic" panose="020B0502020202020204" pitchFamily="34" charset="0"/>
              </a:rPr>
              <a:t>Biden-Harris Administration Statement on Drug Policy Priorities (April 1, 2021)</a:t>
            </a:r>
          </a:p>
        </p:txBody>
      </p:sp>
      <p:graphicFrame>
        <p:nvGraphicFramePr>
          <p:cNvPr id="7" name="Content Placeholder 4">
            <a:extLst>
              <a:ext uri="{FF2B5EF4-FFF2-40B4-BE49-F238E27FC236}">
                <a16:creationId xmlns:a16="http://schemas.microsoft.com/office/drawing/2014/main" id="{F23CB512-C80F-4FC3-A95B-854A5E6F0032}"/>
              </a:ext>
            </a:extLst>
          </p:cNvPr>
          <p:cNvGraphicFramePr>
            <a:graphicFrameLocks noGrp="1"/>
          </p:cNvGraphicFramePr>
          <p:nvPr>
            <p:ph idx="4294967295"/>
            <p:extLst>
              <p:ext uri="{D42A27DB-BD31-4B8C-83A1-F6EECF244321}">
                <p14:modId xmlns:p14="http://schemas.microsoft.com/office/powerpoint/2010/main" val="393825690"/>
              </p:ext>
            </p:extLst>
          </p:nvPr>
        </p:nvGraphicFramePr>
        <p:xfrm>
          <a:off x="656156" y="2181221"/>
          <a:ext cx="10376969" cy="3946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4FFE6CCE-BBD4-41FA-A25B-05B964011E14}"/>
              </a:ext>
            </a:extLst>
          </p:cNvPr>
          <p:cNvSpPr txBox="1"/>
          <p:nvPr/>
        </p:nvSpPr>
        <p:spPr>
          <a:xfrm>
            <a:off x="6096000" y="5939416"/>
            <a:ext cx="6097554" cy="307777"/>
          </a:xfrm>
          <a:prstGeom prst="rect">
            <a:avLst/>
          </a:prstGeom>
          <a:noFill/>
        </p:spPr>
        <p:txBody>
          <a:bodyPr wrap="square">
            <a:spAutoFit/>
          </a:bodyPr>
          <a:lstStyle/>
          <a:p>
            <a:pPr marR="0" indent="0">
              <a:spcBef>
                <a:spcPts val="935"/>
              </a:spcBef>
              <a:spcAft>
                <a:spcPts val="0"/>
              </a:spcAft>
              <a:buNone/>
            </a:pPr>
            <a:r>
              <a:rPr lang="en-US" sz="1400" dirty="0">
                <a:hlinkClick r:id="rId7"/>
              </a:rPr>
              <a:t>BidenHarris-Statement-of-Drug-Policy-Priorities-April-1.pdf (whitehouse.gov)</a:t>
            </a:r>
            <a:endParaRPr lang="en-US" sz="1600" dirty="0">
              <a:effectLst/>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5AFF565A-FE38-4E40-BEAB-D6ABAE181679}"/>
              </a:ext>
            </a:extLst>
          </p:cNvPr>
          <p:cNvSpPr txBox="1"/>
          <p:nvPr/>
        </p:nvSpPr>
        <p:spPr>
          <a:xfrm>
            <a:off x="310924" y="6399896"/>
            <a:ext cx="3259226" cy="369332"/>
          </a:xfrm>
          <a:prstGeom prst="rect">
            <a:avLst/>
          </a:prstGeom>
          <a:noFill/>
        </p:spPr>
        <p:txBody>
          <a:bodyPr wrap="none" rtlCol="0">
            <a:spAutoFit/>
          </a:bodyPr>
          <a:lstStyle/>
          <a:p>
            <a:r>
              <a:rPr lang="en-US" dirty="0"/>
              <a:t>Information Resource: NASADAD</a:t>
            </a:r>
          </a:p>
        </p:txBody>
      </p:sp>
    </p:spTree>
    <p:extLst>
      <p:ext uri="{BB962C8B-B14F-4D97-AF65-F5344CB8AC3E}">
        <p14:creationId xmlns:p14="http://schemas.microsoft.com/office/powerpoint/2010/main" val="82804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764559-7B30-4760-8290-E439D5C1CF4A}"/>
              </a:ext>
            </a:extLst>
          </p:cNvPr>
          <p:cNvSpPr>
            <a:spLocks noGrp="1"/>
          </p:cNvSpPr>
          <p:nvPr>
            <p:ph idx="1"/>
          </p:nvPr>
        </p:nvSpPr>
        <p:spPr>
          <a:xfrm>
            <a:off x="3022254" y="814504"/>
            <a:ext cx="5365102" cy="1170970"/>
          </a:xfrm>
        </p:spPr>
        <p:txBody>
          <a:bodyPr/>
          <a:lstStyle/>
          <a:p>
            <a:r>
              <a:rPr lang="en-US" sz="4000" b="1" dirty="0"/>
              <a:t>Out of Their Hands Campaign Continues….</a:t>
            </a:r>
          </a:p>
        </p:txBody>
      </p:sp>
      <p:sp>
        <p:nvSpPr>
          <p:cNvPr id="3" name="Date Placeholder 2">
            <a:extLst>
              <a:ext uri="{FF2B5EF4-FFF2-40B4-BE49-F238E27FC236}">
                <a16:creationId xmlns:a16="http://schemas.microsoft.com/office/drawing/2014/main" id="{FBD8E5D1-C9B9-4A58-8E06-8F4150ED0CBD}"/>
              </a:ext>
            </a:extLst>
          </p:cNvPr>
          <p:cNvSpPr>
            <a:spLocks noGrp="1"/>
          </p:cNvSpPr>
          <p:nvPr>
            <p:ph type="dt" sz="half" idx="2"/>
          </p:nvPr>
        </p:nvSpPr>
        <p:spPr/>
        <p:txBody>
          <a:bodyPr/>
          <a:lstStyle/>
          <a:p>
            <a:fld id="{63CB888A-206F-45AF-950E-B021DFB8B450}" type="datetime1">
              <a:rPr lang="en-US" smtClean="0"/>
              <a:t>5/11/2021</a:t>
            </a:fld>
            <a:endParaRPr lang="en-US" dirty="0"/>
          </a:p>
        </p:txBody>
      </p:sp>
      <p:pic>
        <p:nvPicPr>
          <p:cNvPr id="9218" name="Picture 2">
            <a:extLst>
              <a:ext uri="{FF2B5EF4-FFF2-40B4-BE49-F238E27FC236}">
                <a16:creationId xmlns:a16="http://schemas.microsoft.com/office/drawing/2014/main" id="{0A57D123-39F6-4C15-A09D-2DA3A7066C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62760" y="927117"/>
            <a:ext cx="3080288" cy="308028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6E9A14C7-F09A-4A57-B05F-8AA65CF02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39" y="758277"/>
            <a:ext cx="2899885" cy="217491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E05949E7-70FC-4447-9296-1949F3438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2525" y="2410433"/>
            <a:ext cx="2025564" cy="217491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36143A8C-3332-4D97-8430-9BD4F1B3DD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347" y="3029629"/>
            <a:ext cx="3265715" cy="17286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278B7F3-F015-4DBC-BD2D-72FD2AC8EED7}"/>
              </a:ext>
            </a:extLst>
          </p:cNvPr>
          <p:cNvSpPr/>
          <p:nvPr/>
        </p:nvSpPr>
        <p:spPr>
          <a:xfrm>
            <a:off x="5339356" y="4585347"/>
            <a:ext cx="6096000" cy="923330"/>
          </a:xfrm>
          <a:prstGeom prst="rect">
            <a:avLst/>
          </a:prstGeom>
        </p:spPr>
        <p:txBody>
          <a:bodyPr>
            <a:spAutoFit/>
          </a:bodyPr>
          <a:lstStyle/>
          <a:p>
            <a:r>
              <a:rPr lang="en-US" dirty="0">
                <a:hlinkClick r:id="rId6"/>
              </a:rPr>
              <a:t>https://www.daodas.sc.gov/prevention/law-enforcement/underage-drinking/hands-social-media-graphics/</a:t>
            </a:r>
            <a:endParaRPr lang="en-US" dirty="0"/>
          </a:p>
          <a:p>
            <a:endParaRPr lang="en-US" dirty="0"/>
          </a:p>
        </p:txBody>
      </p:sp>
      <p:sp>
        <p:nvSpPr>
          <p:cNvPr id="5" name="TextBox 4">
            <a:extLst>
              <a:ext uri="{FF2B5EF4-FFF2-40B4-BE49-F238E27FC236}">
                <a16:creationId xmlns:a16="http://schemas.microsoft.com/office/drawing/2014/main" id="{C8E905EE-DBCC-47A1-90A5-DADF59FC8A4C}"/>
              </a:ext>
            </a:extLst>
          </p:cNvPr>
          <p:cNvSpPr txBox="1"/>
          <p:nvPr/>
        </p:nvSpPr>
        <p:spPr>
          <a:xfrm>
            <a:off x="152219" y="5718487"/>
            <a:ext cx="11887561" cy="646331"/>
          </a:xfrm>
          <a:prstGeom prst="rect">
            <a:avLst/>
          </a:prstGeom>
          <a:noFill/>
        </p:spPr>
        <p:txBody>
          <a:bodyPr wrap="square" rtlCol="0">
            <a:spAutoFit/>
          </a:bodyPr>
          <a:lstStyle/>
          <a:p>
            <a:r>
              <a:rPr lang="en-US" dirty="0"/>
              <a:t>AET Coordinator’s Meeting- May 25</a:t>
            </a:r>
            <a:r>
              <a:rPr lang="en-US" baseline="30000" dirty="0"/>
              <a:t>th</a:t>
            </a:r>
            <a:r>
              <a:rPr lang="en-US" dirty="0"/>
              <a:t> 10 am-noon or 1:30-3:30 pm via ZOOM- contact Cecily if you need information on how to join.</a:t>
            </a:r>
          </a:p>
        </p:txBody>
      </p:sp>
    </p:spTree>
    <p:extLst>
      <p:ext uri="{BB962C8B-B14F-4D97-AF65-F5344CB8AC3E}">
        <p14:creationId xmlns:p14="http://schemas.microsoft.com/office/powerpoint/2010/main" val="2911352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1610A3-73C0-4734-AA68-A690DD5EBAF7}"/>
              </a:ext>
            </a:extLst>
          </p:cNvPr>
          <p:cNvSpPr>
            <a:spLocks noGrp="1"/>
          </p:cNvSpPr>
          <p:nvPr>
            <p:ph idx="1"/>
          </p:nvPr>
        </p:nvSpPr>
        <p:spPr>
          <a:xfrm>
            <a:off x="925829" y="1750484"/>
            <a:ext cx="10058401" cy="4023360"/>
          </a:xfrm>
        </p:spPr>
        <p:txBody>
          <a:bodyPr/>
          <a:lstStyle/>
          <a:p>
            <a:pPr algn="ctr"/>
            <a:r>
              <a:rPr lang="en-US" sz="3600" b="1" dirty="0"/>
              <a:t>Embrace Recovery SC</a:t>
            </a:r>
          </a:p>
          <a:p>
            <a:pPr algn="ctr"/>
            <a:r>
              <a:rPr lang="en-US" sz="2400" dirty="0"/>
              <a:t>Campaign Kick-off with Governor McMaster next week- May 13</a:t>
            </a:r>
            <a:r>
              <a:rPr lang="en-US" sz="2400" baseline="30000" dirty="0"/>
              <a:t>th</a:t>
            </a:r>
            <a:r>
              <a:rPr lang="en-US" sz="2400" dirty="0"/>
              <a:t> </a:t>
            </a:r>
          </a:p>
          <a:p>
            <a:pPr algn="ctr"/>
            <a:r>
              <a:rPr lang="en-US" sz="2400" dirty="0"/>
              <a:t>State House Grounds 11:30 am</a:t>
            </a:r>
          </a:p>
        </p:txBody>
      </p:sp>
      <p:sp>
        <p:nvSpPr>
          <p:cNvPr id="3" name="Date Placeholder 2">
            <a:extLst>
              <a:ext uri="{FF2B5EF4-FFF2-40B4-BE49-F238E27FC236}">
                <a16:creationId xmlns:a16="http://schemas.microsoft.com/office/drawing/2014/main" id="{8423C82E-06B0-45FA-8C75-84CC36C24BD2}"/>
              </a:ext>
            </a:extLst>
          </p:cNvPr>
          <p:cNvSpPr>
            <a:spLocks noGrp="1"/>
          </p:cNvSpPr>
          <p:nvPr>
            <p:ph type="dt" sz="half" idx="2"/>
          </p:nvPr>
        </p:nvSpPr>
        <p:spPr/>
        <p:txBody>
          <a:bodyPr/>
          <a:lstStyle/>
          <a:p>
            <a:fld id="{63CB888A-206F-45AF-950E-B021DFB8B450}" type="datetime1">
              <a:rPr lang="en-US" smtClean="0"/>
              <a:t>5/11/2021</a:t>
            </a:fld>
            <a:endParaRPr lang="en-US" dirty="0"/>
          </a:p>
        </p:txBody>
      </p:sp>
      <p:pic>
        <p:nvPicPr>
          <p:cNvPr id="4" name="Picture 3">
            <a:extLst>
              <a:ext uri="{FF2B5EF4-FFF2-40B4-BE49-F238E27FC236}">
                <a16:creationId xmlns:a16="http://schemas.microsoft.com/office/drawing/2014/main" id="{18FA0FD6-3352-4B66-8298-C5F4A627ED4D}"/>
              </a:ext>
            </a:extLst>
          </p:cNvPr>
          <p:cNvPicPr>
            <a:picLocks noChangeAspect="1"/>
          </p:cNvPicPr>
          <p:nvPr/>
        </p:nvPicPr>
        <p:blipFill>
          <a:blip r:embed="rId2"/>
          <a:stretch>
            <a:fillRect/>
          </a:stretch>
        </p:blipFill>
        <p:spPr>
          <a:xfrm>
            <a:off x="8953500" y="786984"/>
            <a:ext cx="2938990" cy="1653182"/>
          </a:xfrm>
          <a:prstGeom prst="rect">
            <a:avLst/>
          </a:prstGeom>
        </p:spPr>
      </p:pic>
      <p:pic>
        <p:nvPicPr>
          <p:cNvPr id="6" name="Picture 5">
            <a:extLst>
              <a:ext uri="{FF2B5EF4-FFF2-40B4-BE49-F238E27FC236}">
                <a16:creationId xmlns:a16="http://schemas.microsoft.com/office/drawing/2014/main" id="{8E68926C-A925-4192-BF7D-7ADAC82DF72F}"/>
              </a:ext>
            </a:extLst>
          </p:cNvPr>
          <p:cNvPicPr>
            <a:picLocks noChangeAspect="1"/>
          </p:cNvPicPr>
          <p:nvPr/>
        </p:nvPicPr>
        <p:blipFill>
          <a:blip r:embed="rId3"/>
          <a:stretch>
            <a:fillRect/>
          </a:stretch>
        </p:blipFill>
        <p:spPr>
          <a:xfrm>
            <a:off x="17569" y="3429000"/>
            <a:ext cx="5130425" cy="2885864"/>
          </a:xfrm>
          <a:prstGeom prst="rect">
            <a:avLst/>
          </a:prstGeom>
        </p:spPr>
      </p:pic>
    </p:spTree>
    <p:extLst>
      <p:ext uri="{BB962C8B-B14F-4D97-AF65-F5344CB8AC3E}">
        <p14:creationId xmlns:p14="http://schemas.microsoft.com/office/powerpoint/2010/main" val="1111729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002034-0DA3-4FA3-A943-BE10968A15C5}"/>
              </a:ext>
            </a:extLst>
          </p:cNvPr>
          <p:cNvSpPr>
            <a:spLocks noGrp="1"/>
          </p:cNvSpPr>
          <p:nvPr>
            <p:ph type="dt" sz="half" idx="2"/>
          </p:nvPr>
        </p:nvSpPr>
        <p:spPr/>
        <p:txBody>
          <a:bodyPr/>
          <a:lstStyle/>
          <a:p>
            <a:fld id="{65F3D7D0-E308-4D29-88F4-FBB9D65DC599}" type="datetime1">
              <a:rPr lang="en-US" smtClean="0"/>
              <a:t>5/11/2021</a:t>
            </a:fld>
            <a:endParaRPr lang="en-US" dirty="0"/>
          </a:p>
        </p:txBody>
      </p:sp>
      <p:pic>
        <p:nvPicPr>
          <p:cNvPr id="3" name="Picture 2">
            <a:extLst>
              <a:ext uri="{FF2B5EF4-FFF2-40B4-BE49-F238E27FC236}">
                <a16:creationId xmlns:a16="http://schemas.microsoft.com/office/drawing/2014/main" id="{7A1E0085-9277-47EB-B63D-A0E625503F5C}"/>
              </a:ext>
            </a:extLst>
          </p:cNvPr>
          <p:cNvPicPr>
            <a:picLocks noChangeAspect="1"/>
          </p:cNvPicPr>
          <p:nvPr/>
        </p:nvPicPr>
        <p:blipFill>
          <a:blip r:embed="rId2"/>
          <a:stretch>
            <a:fillRect/>
          </a:stretch>
        </p:blipFill>
        <p:spPr>
          <a:xfrm>
            <a:off x="211988" y="753070"/>
            <a:ext cx="5146675" cy="2895005"/>
          </a:xfrm>
          <a:prstGeom prst="rect">
            <a:avLst/>
          </a:prstGeom>
        </p:spPr>
      </p:pic>
      <p:pic>
        <p:nvPicPr>
          <p:cNvPr id="4" name="Picture 3">
            <a:extLst>
              <a:ext uri="{FF2B5EF4-FFF2-40B4-BE49-F238E27FC236}">
                <a16:creationId xmlns:a16="http://schemas.microsoft.com/office/drawing/2014/main" id="{C4FCB361-5BE9-4D0F-8F61-C15982F5880D}"/>
              </a:ext>
            </a:extLst>
          </p:cNvPr>
          <p:cNvPicPr>
            <a:picLocks noChangeAspect="1"/>
          </p:cNvPicPr>
          <p:nvPr/>
        </p:nvPicPr>
        <p:blipFill>
          <a:blip r:embed="rId3"/>
          <a:stretch>
            <a:fillRect/>
          </a:stretch>
        </p:blipFill>
        <p:spPr>
          <a:xfrm>
            <a:off x="5854700" y="753069"/>
            <a:ext cx="5146676" cy="2895006"/>
          </a:xfrm>
          <a:prstGeom prst="rect">
            <a:avLst/>
          </a:prstGeom>
        </p:spPr>
      </p:pic>
      <p:pic>
        <p:nvPicPr>
          <p:cNvPr id="6" name="Picture 5">
            <a:extLst>
              <a:ext uri="{FF2B5EF4-FFF2-40B4-BE49-F238E27FC236}">
                <a16:creationId xmlns:a16="http://schemas.microsoft.com/office/drawing/2014/main" id="{8DD6AB1C-4818-43AE-9B56-E55D2875C616}"/>
              </a:ext>
            </a:extLst>
          </p:cNvPr>
          <p:cNvPicPr>
            <a:picLocks noChangeAspect="1"/>
          </p:cNvPicPr>
          <p:nvPr/>
        </p:nvPicPr>
        <p:blipFill>
          <a:blip r:embed="rId4"/>
          <a:stretch>
            <a:fillRect/>
          </a:stretch>
        </p:blipFill>
        <p:spPr>
          <a:xfrm>
            <a:off x="6196519" y="3753084"/>
            <a:ext cx="4671168" cy="2627532"/>
          </a:xfrm>
          <a:prstGeom prst="rect">
            <a:avLst/>
          </a:prstGeom>
        </p:spPr>
      </p:pic>
      <p:pic>
        <p:nvPicPr>
          <p:cNvPr id="7" name="Picture 6">
            <a:extLst>
              <a:ext uri="{FF2B5EF4-FFF2-40B4-BE49-F238E27FC236}">
                <a16:creationId xmlns:a16="http://schemas.microsoft.com/office/drawing/2014/main" id="{2D2D5F78-2923-4B39-9431-5E568365AA7B}"/>
              </a:ext>
            </a:extLst>
          </p:cNvPr>
          <p:cNvPicPr>
            <a:picLocks noChangeAspect="1"/>
          </p:cNvPicPr>
          <p:nvPr/>
        </p:nvPicPr>
        <p:blipFill>
          <a:blip r:embed="rId5"/>
          <a:stretch>
            <a:fillRect/>
          </a:stretch>
        </p:blipFill>
        <p:spPr>
          <a:xfrm>
            <a:off x="368677" y="3694567"/>
            <a:ext cx="4833296" cy="2718729"/>
          </a:xfrm>
          <a:prstGeom prst="rect">
            <a:avLst/>
          </a:prstGeom>
        </p:spPr>
      </p:pic>
    </p:spTree>
    <p:extLst>
      <p:ext uri="{BB962C8B-B14F-4D97-AF65-F5344CB8AC3E}">
        <p14:creationId xmlns:p14="http://schemas.microsoft.com/office/powerpoint/2010/main" val="1746216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7E8B18-20C0-4D5D-B251-4CF8BB2CB4BF}"/>
              </a:ext>
            </a:extLst>
          </p:cNvPr>
          <p:cNvSpPr>
            <a:spLocks noGrp="1"/>
          </p:cNvSpPr>
          <p:nvPr>
            <p:ph type="dt" sz="half" idx="2"/>
          </p:nvPr>
        </p:nvSpPr>
        <p:spPr/>
        <p:txBody>
          <a:bodyPr/>
          <a:lstStyle/>
          <a:p>
            <a:fld id="{65F3D7D0-E308-4D29-88F4-FBB9D65DC599}" type="datetime1">
              <a:rPr lang="en-US" smtClean="0"/>
              <a:t>5/11/2021</a:t>
            </a:fld>
            <a:endParaRPr lang="en-US" dirty="0"/>
          </a:p>
        </p:txBody>
      </p:sp>
      <p:pic>
        <p:nvPicPr>
          <p:cNvPr id="3" name="Picture 2">
            <a:extLst>
              <a:ext uri="{FF2B5EF4-FFF2-40B4-BE49-F238E27FC236}">
                <a16:creationId xmlns:a16="http://schemas.microsoft.com/office/drawing/2014/main" id="{BF474133-C352-483A-B649-BF94D20387D7}"/>
              </a:ext>
            </a:extLst>
          </p:cNvPr>
          <p:cNvPicPr>
            <a:picLocks noChangeAspect="1"/>
          </p:cNvPicPr>
          <p:nvPr/>
        </p:nvPicPr>
        <p:blipFill>
          <a:blip r:embed="rId2"/>
          <a:stretch>
            <a:fillRect/>
          </a:stretch>
        </p:blipFill>
        <p:spPr>
          <a:xfrm>
            <a:off x="238125" y="834628"/>
            <a:ext cx="5935178" cy="3338538"/>
          </a:xfrm>
          <a:prstGeom prst="rect">
            <a:avLst/>
          </a:prstGeom>
        </p:spPr>
      </p:pic>
      <p:pic>
        <p:nvPicPr>
          <p:cNvPr id="4" name="Picture 3">
            <a:extLst>
              <a:ext uri="{FF2B5EF4-FFF2-40B4-BE49-F238E27FC236}">
                <a16:creationId xmlns:a16="http://schemas.microsoft.com/office/drawing/2014/main" id="{C673E75D-0ED2-418F-9775-4CA7630E6C2C}"/>
              </a:ext>
            </a:extLst>
          </p:cNvPr>
          <p:cNvPicPr>
            <a:picLocks noChangeAspect="1"/>
          </p:cNvPicPr>
          <p:nvPr/>
        </p:nvPicPr>
        <p:blipFill>
          <a:blip r:embed="rId3"/>
          <a:stretch>
            <a:fillRect/>
          </a:stretch>
        </p:blipFill>
        <p:spPr>
          <a:xfrm>
            <a:off x="6357339" y="3110901"/>
            <a:ext cx="5727656" cy="3221806"/>
          </a:xfrm>
          <a:prstGeom prst="rect">
            <a:avLst/>
          </a:prstGeom>
        </p:spPr>
      </p:pic>
    </p:spTree>
    <p:extLst>
      <p:ext uri="{BB962C8B-B14F-4D97-AF65-F5344CB8AC3E}">
        <p14:creationId xmlns:p14="http://schemas.microsoft.com/office/powerpoint/2010/main" val="3579256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402E24A-4249-4EE2-88F4-8841A1533D2E}"/>
              </a:ext>
            </a:extLst>
          </p:cNvPr>
          <p:cNvSpPr>
            <a:spLocks noGrp="1"/>
          </p:cNvSpPr>
          <p:nvPr>
            <p:ph type="dt" sz="half" idx="2"/>
          </p:nvPr>
        </p:nvSpPr>
        <p:spPr/>
        <p:txBody>
          <a:bodyPr/>
          <a:lstStyle/>
          <a:p>
            <a:fld id="{63CB888A-206F-45AF-950E-B021DFB8B450}" type="datetime1">
              <a:rPr lang="en-US" smtClean="0"/>
              <a:t>5/11/2021</a:t>
            </a:fld>
            <a:endParaRPr lang="en-US" dirty="0"/>
          </a:p>
        </p:txBody>
      </p:sp>
      <p:pic>
        <p:nvPicPr>
          <p:cNvPr id="4" name="Picture 3">
            <a:extLst>
              <a:ext uri="{FF2B5EF4-FFF2-40B4-BE49-F238E27FC236}">
                <a16:creationId xmlns:a16="http://schemas.microsoft.com/office/drawing/2014/main" id="{6EBC6686-B3CC-4046-83BF-BD93EC8AA3A7}"/>
              </a:ext>
            </a:extLst>
          </p:cNvPr>
          <p:cNvPicPr>
            <a:picLocks noChangeAspect="1"/>
          </p:cNvPicPr>
          <p:nvPr/>
        </p:nvPicPr>
        <p:blipFill>
          <a:blip r:embed="rId2"/>
          <a:stretch>
            <a:fillRect/>
          </a:stretch>
        </p:blipFill>
        <p:spPr>
          <a:xfrm>
            <a:off x="186112" y="776170"/>
            <a:ext cx="5745112" cy="3231626"/>
          </a:xfrm>
          <a:prstGeom prst="rect">
            <a:avLst/>
          </a:prstGeom>
        </p:spPr>
      </p:pic>
      <p:pic>
        <p:nvPicPr>
          <p:cNvPr id="5" name="Picture 4">
            <a:extLst>
              <a:ext uri="{FF2B5EF4-FFF2-40B4-BE49-F238E27FC236}">
                <a16:creationId xmlns:a16="http://schemas.microsoft.com/office/drawing/2014/main" id="{5C931F37-5677-4124-98F3-08E859FA1065}"/>
              </a:ext>
            </a:extLst>
          </p:cNvPr>
          <p:cNvPicPr>
            <a:picLocks noChangeAspect="1"/>
          </p:cNvPicPr>
          <p:nvPr/>
        </p:nvPicPr>
        <p:blipFill>
          <a:blip r:embed="rId3"/>
          <a:stretch>
            <a:fillRect/>
          </a:stretch>
        </p:blipFill>
        <p:spPr>
          <a:xfrm>
            <a:off x="6119726" y="3023508"/>
            <a:ext cx="5886162" cy="3308703"/>
          </a:xfrm>
          <a:prstGeom prst="rect">
            <a:avLst/>
          </a:prstGeom>
        </p:spPr>
      </p:pic>
    </p:spTree>
    <p:extLst>
      <p:ext uri="{BB962C8B-B14F-4D97-AF65-F5344CB8AC3E}">
        <p14:creationId xmlns:p14="http://schemas.microsoft.com/office/powerpoint/2010/main" val="2691324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94DA20E-9580-46A6-BA58-A657CE3B573D}"/>
              </a:ext>
            </a:extLst>
          </p:cNvPr>
          <p:cNvSpPr>
            <a:spLocks noGrp="1"/>
          </p:cNvSpPr>
          <p:nvPr>
            <p:ph type="dt" sz="half" idx="2"/>
          </p:nvPr>
        </p:nvSpPr>
        <p:spPr/>
        <p:txBody>
          <a:bodyPr/>
          <a:lstStyle/>
          <a:p>
            <a:fld id="{63CB888A-206F-45AF-950E-B021DFB8B450}" type="datetime1">
              <a:rPr lang="en-US" smtClean="0"/>
              <a:t>5/11/2021</a:t>
            </a:fld>
            <a:endParaRPr lang="en-US" dirty="0"/>
          </a:p>
        </p:txBody>
      </p:sp>
      <p:sp>
        <p:nvSpPr>
          <p:cNvPr id="4" name="Rectangle 3">
            <a:extLst>
              <a:ext uri="{FF2B5EF4-FFF2-40B4-BE49-F238E27FC236}">
                <a16:creationId xmlns:a16="http://schemas.microsoft.com/office/drawing/2014/main" id="{B52BB939-E3A7-4CBA-8F17-E8F6C1EC22FD}"/>
              </a:ext>
            </a:extLst>
          </p:cNvPr>
          <p:cNvSpPr/>
          <p:nvPr/>
        </p:nvSpPr>
        <p:spPr>
          <a:xfrm>
            <a:off x="1171574" y="1800224"/>
            <a:ext cx="10277475" cy="4093428"/>
          </a:xfrm>
          <a:prstGeom prst="rect">
            <a:avLst/>
          </a:prstGeom>
        </p:spPr>
        <p:txBody>
          <a:bodyPr wrap="square">
            <a:spAutoFit/>
          </a:bodyPr>
          <a:lstStyle/>
          <a:p>
            <a:endParaRPr lang="en-US" dirty="0"/>
          </a:p>
          <a:p>
            <a:r>
              <a:rPr lang="en-US" sz="3200" dirty="0"/>
              <a:t>Delivered Bonus Impressions: </a:t>
            </a:r>
            <a:r>
              <a:rPr lang="en-US" sz="3200" u="sng" dirty="0"/>
              <a:t>20 Million</a:t>
            </a:r>
            <a:endParaRPr lang="en-US" sz="3200" dirty="0"/>
          </a:p>
          <a:p>
            <a:r>
              <a:rPr lang="en-US" sz="3200" dirty="0"/>
              <a:t>Analytics show that there is 31%  in incremental website traffic on days that radio ads are</a:t>
            </a:r>
          </a:p>
          <a:p>
            <a:r>
              <a:rPr lang="en-US" sz="3200" b="1" dirty="0"/>
              <a:t>Total Value 1</a:t>
            </a:r>
            <a:r>
              <a:rPr lang="en-US" sz="3200" b="1" baseline="30000" dirty="0"/>
              <a:t>st</a:t>
            </a:r>
            <a:r>
              <a:rPr lang="en-US" sz="3200" b="1" dirty="0"/>
              <a:t> Quarter Media Campaign</a:t>
            </a:r>
            <a:r>
              <a:rPr lang="en-US" sz="3200" dirty="0"/>
              <a:t>:</a:t>
            </a:r>
          </a:p>
          <a:p>
            <a:pPr lvl="1"/>
            <a:r>
              <a:rPr lang="en-US" sz="3200" dirty="0"/>
              <a:t>Paid: 	 $133,332.32</a:t>
            </a:r>
          </a:p>
          <a:p>
            <a:pPr lvl="1"/>
            <a:r>
              <a:rPr lang="en-US" sz="3200" dirty="0"/>
              <a:t>Bonus:    $184,395.47</a:t>
            </a:r>
          </a:p>
          <a:p>
            <a:pPr lvl="1"/>
            <a:r>
              <a:rPr lang="en-US" sz="3200" dirty="0"/>
              <a:t>Total: 	  317,728.79</a:t>
            </a:r>
          </a:p>
          <a:p>
            <a:endParaRPr lang="en-US" dirty="0"/>
          </a:p>
        </p:txBody>
      </p:sp>
      <p:pic>
        <p:nvPicPr>
          <p:cNvPr id="2050" name="Picture 2" descr="iHeartMedia Inc. - Home | Facebook">
            <a:extLst>
              <a:ext uri="{FF2B5EF4-FFF2-40B4-BE49-F238E27FC236}">
                <a16:creationId xmlns:a16="http://schemas.microsoft.com/office/drawing/2014/main" id="{4464B0D5-028A-4884-A8C0-D9734B6AF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0" y="3375450"/>
            <a:ext cx="2614613" cy="26146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CC60CB-CDDB-4F13-A29D-628ECE7F7C3B}"/>
              </a:ext>
            </a:extLst>
          </p:cNvPr>
          <p:cNvSpPr txBox="1"/>
          <p:nvPr/>
        </p:nvSpPr>
        <p:spPr>
          <a:xfrm>
            <a:off x="2221457" y="1124400"/>
            <a:ext cx="8134599" cy="584775"/>
          </a:xfrm>
          <a:prstGeom prst="rect">
            <a:avLst/>
          </a:prstGeom>
          <a:noFill/>
        </p:spPr>
        <p:txBody>
          <a:bodyPr wrap="none" rtlCol="0">
            <a:spAutoFit/>
          </a:bodyPr>
          <a:lstStyle/>
          <a:p>
            <a:r>
              <a:rPr lang="en-US" sz="3200" dirty="0"/>
              <a:t>Just Plain Killers Radio and Streaming Campaign</a:t>
            </a:r>
          </a:p>
        </p:txBody>
      </p:sp>
    </p:spTree>
    <p:extLst>
      <p:ext uri="{BB962C8B-B14F-4D97-AF65-F5344CB8AC3E}">
        <p14:creationId xmlns:p14="http://schemas.microsoft.com/office/powerpoint/2010/main" val="1448506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DCF3A7-7430-4F04-9C7C-9E5A49FEF679}"/>
              </a:ext>
            </a:extLst>
          </p:cNvPr>
          <p:cNvSpPr>
            <a:spLocks noGrp="1"/>
          </p:cNvSpPr>
          <p:nvPr>
            <p:ph idx="1"/>
          </p:nvPr>
        </p:nvSpPr>
        <p:spPr>
          <a:xfrm>
            <a:off x="276225" y="828675"/>
            <a:ext cx="10879455" cy="5040419"/>
          </a:xfrm>
        </p:spPr>
        <p:txBody>
          <a:bodyPr/>
          <a:lstStyle/>
          <a:p>
            <a:r>
              <a:rPr lang="en-US" sz="3200" dirty="0"/>
              <a:t>KELLY NASH				Big Sue		Kelly Golden</a:t>
            </a:r>
          </a:p>
          <a:p>
            <a:endParaRPr lang="en-US" sz="3200" dirty="0"/>
          </a:p>
          <a:p>
            <a:endParaRPr lang="en-US" dirty="0"/>
          </a:p>
          <a:p>
            <a:endParaRPr lang="en-US" dirty="0"/>
          </a:p>
          <a:p>
            <a:endParaRPr lang="en-US" dirty="0"/>
          </a:p>
          <a:p>
            <a:r>
              <a:rPr lang="en-US" sz="3200" dirty="0"/>
              <a:t>Aaron Michael					Adam Dellinger</a:t>
            </a:r>
          </a:p>
          <a:p>
            <a:pPr lvl="8"/>
            <a:endParaRPr lang="en-US" sz="2600" dirty="0"/>
          </a:p>
          <a:p>
            <a:endParaRPr lang="en-US" dirty="0"/>
          </a:p>
        </p:txBody>
      </p:sp>
      <p:sp>
        <p:nvSpPr>
          <p:cNvPr id="3" name="Date Placeholder 2">
            <a:extLst>
              <a:ext uri="{FF2B5EF4-FFF2-40B4-BE49-F238E27FC236}">
                <a16:creationId xmlns:a16="http://schemas.microsoft.com/office/drawing/2014/main" id="{07A186CF-E5B2-4DD5-BAA6-10D37D2B28E4}"/>
              </a:ext>
            </a:extLst>
          </p:cNvPr>
          <p:cNvSpPr>
            <a:spLocks noGrp="1"/>
          </p:cNvSpPr>
          <p:nvPr>
            <p:ph type="dt" sz="half" idx="2"/>
          </p:nvPr>
        </p:nvSpPr>
        <p:spPr/>
        <p:txBody>
          <a:bodyPr/>
          <a:lstStyle/>
          <a:p>
            <a:fld id="{63CB888A-206F-45AF-950E-B021DFB8B450}" type="datetime1">
              <a:rPr lang="en-US" smtClean="0"/>
              <a:t>5/11/2021</a:t>
            </a:fld>
            <a:endParaRPr lang="en-US" dirty="0"/>
          </a:p>
        </p:txBody>
      </p:sp>
      <p:pic>
        <p:nvPicPr>
          <p:cNvPr id="5" name="Picture Placeholder 21">
            <a:extLst>
              <a:ext uri="{FF2B5EF4-FFF2-40B4-BE49-F238E27FC236}">
                <a16:creationId xmlns:a16="http://schemas.microsoft.com/office/drawing/2014/main" id="{70591AFA-0C4A-40EA-B565-6B1768BBD53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6225" y="1472329"/>
            <a:ext cx="3460613" cy="863300"/>
          </a:xfrm>
          <a:prstGeom prst="rect">
            <a:avLst/>
          </a:prstGeom>
        </p:spPr>
      </p:pic>
      <p:pic>
        <p:nvPicPr>
          <p:cNvPr id="6" name="Picture 2" descr="105.5 The Beat - The Pee Dee's #1 for Hip Hop &amp; R&amp;B">
            <a:extLst>
              <a:ext uri="{FF2B5EF4-FFF2-40B4-BE49-F238E27FC236}">
                <a16:creationId xmlns:a16="http://schemas.microsoft.com/office/drawing/2014/main" id="{2A329681-73FE-4368-930F-72390C4FF946}"/>
              </a:ext>
            </a:extLst>
          </p:cNvPr>
          <p:cNvPicPr/>
          <p:nvPr/>
        </p:nvPicPr>
        <p:blipFill>
          <a:blip r:embed="rId13"/>
          <a:srcRect/>
          <a:stretch>
            <a:fillRect/>
          </a:stretch>
        </p:blipFill>
        <p:spPr>
          <a:xfrm>
            <a:off x="5193343" y="1387016"/>
            <a:ext cx="2672016" cy="16700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3FC5928-8850-4CD0-BE02-E1B9F21D171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53956" y="1744713"/>
            <a:ext cx="1876443" cy="954615"/>
          </a:xfrm>
          <a:prstGeom prst="rect">
            <a:avLst/>
          </a:prstGeom>
        </p:spPr>
      </p:pic>
      <p:pic>
        <p:nvPicPr>
          <p:cNvPr id="8" name="Picture Placeholder 2">
            <a:extLst>
              <a:ext uri="{FF2B5EF4-FFF2-40B4-BE49-F238E27FC236}">
                <a16:creationId xmlns:a16="http://schemas.microsoft.com/office/drawing/2014/main" id="{76ED4627-D5A6-43EA-A49B-130F3D977CE7}"/>
              </a:ext>
            </a:extLst>
          </p:cNvPr>
          <p:cNvPicPr/>
          <p:nvPr/>
        </p:nvPicPr>
        <p:blipFill>
          <a:blip r:embed="rId15"/>
          <a:srcRect/>
          <a:stretch>
            <a:fillRect/>
          </a:stretch>
        </p:blipFill>
        <p:spPr>
          <a:xfrm>
            <a:off x="333165" y="4141962"/>
            <a:ext cx="2117041" cy="983248"/>
          </a:xfrm>
          <a:prstGeom prst="rect">
            <a:avLst/>
          </a:prstGeom>
          <a:noFill/>
          <a:ln>
            <a:noFill/>
          </a:ln>
        </p:spPr>
      </p:pic>
      <p:pic>
        <p:nvPicPr>
          <p:cNvPr id="9" name="Picture 8">
            <a:extLst>
              <a:ext uri="{FF2B5EF4-FFF2-40B4-BE49-F238E27FC236}">
                <a16:creationId xmlns:a16="http://schemas.microsoft.com/office/drawing/2014/main" id="{8AF9CE97-068E-4863-810D-D850AE94976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43321" y="4150074"/>
            <a:ext cx="1535383" cy="1607033"/>
          </a:xfrm>
          <a:prstGeom prst="rect">
            <a:avLst/>
          </a:prstGeom>
        </p:spPr>
      </p:pic>
      <p:pic>
        <p:nvPicPr>
          <p:cNvPr id="11" name="SCDAODAS_KellyNash_30">
            <a:hlinkClick r:id="" action="ppaction://media"/>
            <a:extLst>
              <a:ext uri="{FF2B5EF4-FFF2-40B4-BE49-F238E27FC236}">
                <a16:creationId xmlns:a16="http://schemas.microsoft.com/office/drawing/2014/main" id="{66184E83-DE96-4315-AF7F-ABF05D665F4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661601" y="2231742"/>
            <a:ext cx="885705" cy="885705"/>
          </a:xfrm>
          <a:prstGeom prst="rect">
            <a:avLst/>
          </a:prstGeom>
        </p:spPr>
      </p:pic>
      <p:pic>
        <p:nvPicPr>
          <p:cNvPr id="12" name="SCDAODAS_Big Sue_30 REV 1.28.21">
            <a:hlinkClick r:id="" action="ppaction://media"/>
            <a:extLst>
              <a:ext uri="{FF2B5EF4-FFF2-40B4-BE49-F238E27FC236}">
                <a16:creationId xmlns:a16="http://schemas.microsoft.com/office/drawing/2014/main" id="{1DBF3700-21A2-4585-BCBC-546282939C2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757709" y="1464361"/>
            <a:ext cx="871268" cy="871268"/>
          </a:xfrm>
          <a:prstGeom prst="rect">
            <a:avLst/>
          </a:prstGeom>
        </p:spPr>
      </p:pic>
      <p:pic>
        <p:nvPicPr>
          <p:cNvPr id="13" name="SCDAODAS_Kelly Golden_30 REV 1.28.21">
            <a:hlinkClick r:id="" action="ppaction://media"/>
            <a:extLst>
              <a:ext uri="{FF2B5EF4-FFF2-40B4-BE49-F238E27FC236}">
                <a16:creationId xmlns:a16="http://schemas.microsoft.com/office/drawing/2014/main" id="{AC4A45E0-D61C-4336-A06C-9D7EED03EDE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0798426" y="1168989"/>
            <a:ext cx="867689" cy="867689"/>
          </a:xfrm>
          <a:prstGeom prst="rect">
            <a:avLst/>
          </a:prstGeom>
        </p:spPr>
      </p:pic>
      <p:pic>
        <p:nvPicPr>
          <p:cNvPr id="14" name="SCDAODAS_Aaron Michael_ REV 1.27.21 v2">
            <a:hlinkClick r:id="" action="ppaction://media"/>
            <a:extLst>
              <a:ext uri="{FF2B5EF4-FFF2-40B4-BE49-F238E27FC236}">
                <a16:creationId xmlns:a16="http://schemas.microsoft.com/office/drawing/2014/main" id="{9B09A922-FD44-405E-9C22-D8688D76BCC2}"/>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3112351" y="4150074"/>
            <a:ext cx="902195" cy="902195"/>
          </a:xfrm>
          <a:prstGeom prst="rect">
            <a:avLst/>
          </a:prstGeom>
        </p:spPr>
      </p:pic>
      <p:pic>
        <p:nvPicPr>
          <p:cNvPr id="15" name="SCDAODAS_Adam Dellinger_30 REV 1.27.21">
            <a:hlinkClick r:id="" action="ppaction://media"/>
            <a:extLst>
              <a:ext uri="{FF2B5EF4-FFF2-40B4-BE49-F238E27FC236}">
                <a16:creationId xmlns:a16="http://schemas.microsoft.com/office/drawing/2014/main" id="{072E1B17-C699-41E2-8863-4E82BAD730E5}"/>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9158434" y="4519847"/>
            <a:ext cx="867485" cy="867485"/>
          </a:xfrm>
          <a:prstGeom prst="rect">
            <a:avLst/>
          </a:prstGeom>
        </p:spPr>
      </p:pic>
    </p:spTree>
    <p:extLst>
      <p:ext uri="{BB962C8B-B14F-4D97-AF65-F5344CB8AC3E}">
        <p14:creationId xmlns:p14="http://schemas.microsoft.com/office/powerpoint/2010/main" val="2449514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79"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850"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955"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0768" fill="hold"/>
                                        <p:tgtEl>
                                          <p:spTgt spid="14"/>
                                        </p:tgtEl>
                                      </p:cBhvr>
                                    </p:cmd>
                                  </p:childTnLst>
                                </p:cTn>
                              </p:par>
                            </p:childTnLst>
                          </p:cTn>
                        </p:par>
                      </p:childTnLst>
                    </p:cTn>
                  </p:par>
                </p:childTnLst>
              </p:cTn>
              <p:nextCondLst>
                <p:cond evt="onClick" delay="0">
                  <p:tgtEl>
                    <p:spTgt spid="14"/>
                  </p:tgtEl>
                </p:cond>
              </p:nextCondLst>
            </p:seq>
            <p:audio>
              <p:cMediaNode vol="80000">
                <p:cTn id="25" fill="hold" display="0">
                  <p:stCondLst>
                    <p:cond delay="indefinite"/>
                  </p:stCondLst>
                  <p:endCondLst>
                    <p:cond evt="onStopAudio" delay="0">
                      <p:tgtEl>
                        <p:sldTgt/>
                      </p:tgtEl>
                    </p:cond>
                  </p:endCondLst>
                </p:cTn>
                <p:tgtEl>
                  <p:spTgt spid="14"/>
                </p:tgtEl>
              </p:cMediaNode>
            </p:audio>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212" fill="hold"/>
                                        <p:tgtEl>
                                          <p:spTgt spid="15"/>
                                        </p:tgtEl>
                                      </p:cBhvr>
                                    </p:cmd>
                                  </p:childTnLst>
                                </p:cTn>
                              </p:par>
                            </p:childTnLst>
                          </p:cTn>
                        </p:par>
                      </p:childTnLst>
                    </p:cTn>
                  </p:par>
                </p:childTnLst>
              </p:cTn>
              <p:nextCondLst>
                <p:cond evt="onClick" delay="0">
                  <p:tgtEl>
                    <p:spTgt spid="15"/>
                  </p:tgtEl>
                </p:cond>
              </p:nextCondLst>
            </p:seq>
            <p:audio>
              <p:cMediaNode vol="80000">
                <p:cTn id="31"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B24D97B-AC9A-4648-ACFB-F0FED98078C3}"/>
              </a:ext>
            </a:extLst>
          </p:cNvPr>
          <p:cNvSpPr>
            <a:spLocks noGrp="1"/>
          </p:cNvSpPr>
          <p:nvPr>
            <p:ph type="dt" sz="half" idx="2"/>
          </p:nvPr>
        </p:nvSpPr>
        <p:spPr/>
        <p:txBody>
          <a:bodyPr/>
          <a:lstStyle/>
          <a:p>
            <a:fld id="{63CB888A-206F-45AF-950E-B021DFB8B450}" type="datetime1">
              <a:rPr lang="en-US" smtClean="0"/>
              <a:t>5/11/2021</a:t>
            </a:fld>
            <a:endParaRPr lang="en-US" dirty="0"/>
          </a:p>
        </p:txBody>
      </p:sp>
      <p:pic>
        <p:nvPicPr>
          <p:cNvPr id="4" name="Picture 3">
            <a:extLst>
              <a:ext uri="{FF2B5EF4-FFF2-40B4-BE49-F238E27FC236}">
                <a16:creationId xmlns:a16="http://schemas.microsoft.com/office/drawing/2014/main" id="{599C45DE-7E0E-4040-ABC1-DCF1DADB4764}"/>
              </a:ext>
            </a:extLst>
          </p:cNvPr>
          <p:cNvPicPr>
            <a:picLocks noChangeAspect="1"/>
          </p:cNvPicPr>
          <p:nvPr/>
        </p:nvPicPr>
        <p:blipFill>
          <a:blip r:embed="rId2"/>
          <a:stretch>
            <a:fillRect/>
          </a:stretch>
        </p:blipFill>
        <p:spPr>
          <a:xfrm>
            <a:off x="942975" y="878681"/>
            <a:ext cx="9534525" cy="5363170"/>
          </a:xfrm>
          <a:prstGeom prst="rect">
            <a:avLst/>
          </a:prstGeom>
        </p:spPr>
      </p:pic>
    </p:spTree>
    <p:extLst>
      <p:ext uri="{BB962C8B-B14F-4D97-AF65-F5344CB8AC3E}">
        <p14:creationId xmlns:p14="http://schemas.microsoft.com/office/powerpoint/2010/main" val="83977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8B1502-5410-4A14-B00E-729F82C3C14D}"/>
              </a:ext>
            </a:extLst>
          </p:cNvPr>
          <p:cNvSpPr>
            <a:spLocks noGrp="1"/>
          </p:cNvSpPr>
          <p:nvPr>
            <p:ph type="dt" sz="half" idx="2"/>
          </p:nvPr>
        </p:nvSpPr>
        <p:spPr/>
        <p:txBody>
          <a:bodyPr/>
          <a:lstStyle/>
          <a:p>
            <a:fld id="{65F3D7D0-E308-4D29-88F4-FBB9D65DC599}" type="datetime1">
              <a:rPr lang="en-US" smtClean="0"/>
              <a:t>5/11/2021</a:t>
            </a:fld>
            <a:endParaRPr lang="en-US" dirty="0"/>
          </a:p>
        </p:txBody>
      </p:sp>
      <p:sp>
        <p:nvSpPr>
          <p:cNvPr id="3" name="Rectangle 2">
            <a:extLst>
              <a:ext uri="{FF2B5EF4-FFF2-40B4-BE49-F238E27FC236}">
                <a16:creationId xmlns:a16="http://schemas.microsoft.com/office/drawing/2014/main" id="{852FAE58-A7D3-4195-AE6A-F3A1E9B8E6A5}"/>
              </a:ext>
            </a:extLst>
          </p:cNvPr>
          <p:cNvSpPr/>
          <p:nvPr/>
        </p:nvSpPr>
        <p:spPr>
          <a:xfrm>
            <a:off x="2295727" y="1191797"/>
            <a:ext cx="7062281" cy="646331"/>
          </a:xfrm>
          <a:prstGeom prst="rect">
            <a:avLst/>
          </a:prstGeom>
        </p:spPr>
        <p:txBody>
          <a:bodyPr wrap="square">
            <a:spAutoFit/>
          </a:bodyPr>
          <a:lstStyle/>
          <a:p>
            <a:pPr algn="ctr"/>
            <a:r>
              <a:rPr lang="en-US" sz="3600" b="1" dirty="0"/>
              <a:t>TTWN – Markets &amp; Stations</a:t>
            </a:r>
          </a:p>
        </p:txBody>
      </p:sp>
      <p:graphicFrame>
        <p:nvGraphicFramePr>
          <p:cNvPr id="4" name="Table 3">
            <a:extLst>
              <a:ext uri="{FF2B5EF4-FFF2-40B4-BE49-F238E27FC236}">
                <a16:creationId xmlns:a16="http://schemas.microsoft.com/office/drawing/2014/main" id="{6B2BE44F-6012-45B9-A5F9-8C05F0FC7DD2}"/>
              </a:ext>
            </a:extLst>
          </p:cNvPr>
          <p:cNvGraphicFramePr>
            <a:graphicFrameLocks noGrp="1"/>
          </p:cNvGraphicFramePr>
          <p:nvPr>
            <p:extLst>
              <p:ext uri="{D42A27DB-BD31-4B8C-83A1-F6EECF244321}">
                <p14:modId xmlns:p14="http://schemas.microsoft.com/office/powerpoint/2010/main" val="265171863"/>
              </p:ext>
            </p:extLst>
          </p:nvPr>
        </p:nvGraphicFramePr>
        <p:xfrm>
          <a:off x="1235413" y="1935805"/>
          <a:ext cx="9824936" cy="4046706"/>
        </p:xfrm>
        <a:graphic>
          <a:graphicData uri="http://schemas.openxmlformats.org/drawingml/2006/table">
            <a:tbl>
              <a:tblPr>
                <a:tableStyleId>{5C22544A-7EE6-4342-B048-85BDC9FD1C3A}</a:tableStyleId>
              </a:tblPr>
              <a:tblGrid>
                <a:gridCol w="1637376">
                  <a:extLst>
                    <a:ext uri="{9D8B030D-6E8A-4147-A177-3AD203B41FA5}">
                      <a16:colId xmlns:a16="http://schemas.microsoft.com/office/drawing/2014/main" val="3903224300"/>
                    </a:ext>
                  </a:extLst>
                </a:gridCol>
                <a:gridCol w="1579420">
                  <a:extLst>
                    <a:ext uri="{9D8B030D-6E8A-4147-A177-3AD203B41FA5}">
                      <a16:colId xmlns:a16="http://schemas.microsoft.com/office/drawing/2014/main" val="4081022393"/>
                    </a:ext>
                  </a:extLst>
                </a:gridCol>
                <a:gridCol w="1488647">
                  <a:extLst>
                    <a:ext uri="{9D8B030D-6E8A-4147-A177-3AD203B41FA5}">
                      <a16:colId xmlns:a16="http://schemas.microsoft.com/office/drawing/2014/main" val="2737539817"/>
                    </a:ext>
                  </a:extLst>
                </a:gridCol>
                <a:gridCol w="3122528">
                  <a:extLst>
                    <a:ext uri="{9D8B030D-6E8A-4147-A177-3AD203B41FA5}">
                      <a16:colId xmlns:a16="http://schemas.microsoft.com/office/drawing/2014/main" val="1139755300"/>
                    </a:ext>
                  </a:extLst>
                </a:gridCol>
                <a:gridCol w="1996965">
                  <a:extLst>
                    <a:ext uri="{9D8B030D-6E8A-4147-A177-3AD203B41FA5}">
                      <a16:colId xmlns:a16="http://schemas.microsoft.com/office/drawing/2014/main" val="3186186855"/>
                    </a:ext>
                  </a:extLst>
                </a:gridCol>
              </a:tblGrid>
              <a:tr h="446127">
                <a:tc gridSpan="5">
                  <a:txBody>
                    <a:bodyPr/>
                    <a:lstStyle/>
                    <a:p>
                      <a:pPr algn="ctr" fontAlgn="b"/>
                      <a:r>
                        <a:rPr lang="en-US" sz="1400" b="1" u="none" strike="noStrike" dirty="0">
                          <a:effectLst/>
                        </a:rPr>
                        <a:t>Total Traffic &amp; Weather Network</a:t>
                      </a:r>
                      <a:endParaRPr lang="en-US" sz="1400" b="1"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7861960"/>
                  </a:ext>
                </a:extLst>
              </a:tr>
              <a:tr h="568527">
                <a:tc>
                  <a:txBody>
                    <a:bodyPr/>
                    <a:lstStyle/>
                    <a:p>
                      <a:pPr algn="ctr" fontAlgn="b"/>
                      <a:r>
                        <a:rPr lang="en-US" sz="1100" b="1" u="none" strike="noStrike" dirty="0">
                          <a:effectLst/>
                        </a:rPr>
                        <a:t>Charleston, SC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b="1" u="none" strike="noStrike" dirty="0">
                          <a:effectLst/>
                        </a:rPr>
                        <a:t>Columbia, SC</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b="1" u="none" strike="noStrike" dirty="0">
                          <a:effectLst/>
                        </a:rPr>
                        <a:t>Florence, SC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b="1" u="none" strike="noStrike" dirty="0">
                          <a:effectLst/>
                        </a:rPr>
                        <a:t>Greenville-Spartanburg, SC</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b="1" u="none" strike="noStrike" dirty="0">
                          <a:effectLst/>
                        </a:rPr>
                        <a:t>Myrtle Beach, SC </a:t>
                      </a:r>
                      <a:endParaRPr lang="en-US" sz="11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78618159"/>
                  </a:ext>
                </a:extLst>
              </a:tr>
              <a:tr h="303215">
                <a:tc>
                  <a:txBody>
                    <a:bodyPr/>
                    <a:lstStyle/>
                    <a:p>
                      <a:pPr algn="ctr" fontAlgn="b"/>
                      <a:r>
                        <a:rPr lang="en-US" sz="1100" u="none" strike="noStrike">
                          <a:effectLst/>
                        </a:rPr>
                        <a:t>WEZL-FM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WCOS-FM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WBZF-FM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WESC-FM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WDAI-FM</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5331708"/>
                  </a:ext>
                </a:extLst>
              </a:tr>
              <a:tr h="303215">
                <a:tc>
                  <a:txBody>
                    <a:bodyPr/>
                    <a:lstStyle/>
                    <a:p>
                      <a:pPr algn="ctr" fontAlgn="b"/>
                      <a:r>
                        <a:rPr lang="en-US" sz="1100" u="none" strike="noStrike">
                          <a:effectLst/>
                        </a:rPr>
                        <a:t>WIWF-FM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WLTY-FM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WMXT-FM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WFBC-F2</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WGTR-FM</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70040764"/>
                  </a:ext>
                </a:extLst>
              </a:tr>
              <a:tr h="303215">
                <a:tc>
                  <a:txBody>
                    <a:bodyPr/>
                    <a:lstStyle/>
                    <a:p>
                      <a:pPr algn="ctr" fontAlgn="b"/>
                      <a:r>
                        <a:rPr lang="en-US" sz="1100" u="none" strike="noStrike">
                          <a:effectLst/>
                        </a:rPr>
                        <a:t>WMGL-FM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WLXC-FM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WYNN-FM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WFBC-FM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WLFF-FM</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80403436"/>
                  </a:ext>
                </a:extLst>
              </a:tr>
              <a:tr h="303215">
                <a:tc>
                  <a:txBody>
                    <a:bodyPr/>
                    <a:lstStyle/>
                    <a:p>
                      <a:pPr algn="ctr" fontAlgn="b"/>
                      <a:r>
                        <a:rPr lang="en-US" sz="1100" u="none" strike="noStrike" dirty="0">
                          <a:effectLst/>
                        </a:rPr>
                        <a:t>WFRQ-FM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WNKT-FM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WMYI-FM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WRXZ-FM</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48146139"/>
                  </a:ext>
                </a:extLst>
              </a:tr>
              <a:tr h="303215">
                <a:tc>
                  <a:txBody>
                    <a:bodyPr/>
                    <a:lstStyle/>
                    <a:p>
                      <a:pPr algn="ctr" fontAlgn="b"/>
                      <a:r>
                        <a:rPr lang="en-US" sz="1100" u="none" strike="noStrike">
                          <a:effectLst/>
                        </a:rPr>
                        <a:t>WSC-FM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WNOK-FM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WROO-FM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WSEA-FM</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57171584"/>
                  </a:ext>
                </a:extLst>
              </a:tr>
              <a:tr h="303117">
                <a:tc>
                  <a:txBody>
                    <a:bodyPr/>
                    <a:lstStyle/>
                    <a:p>
                      <a:pPr algn="ctr" fontAlgn="b"/>
                      <a:r>
                        <a:rPr lang="en-US" sz="1100" u="none" strike="noStrike">
                          <a:effectLst/>
                        </a:rPr>
                        <a:t>WSSX-FM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WOMG-FM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WROQ-FM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WSYN-FM</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28419247"/>
                  </a:ext>
                </a:extLst>
              </a:tr>
              <a:tr h="303215">
                <a:tc>
                  <a:txBody>
                    <a:bodyPr/>
                    <a:lstStyle/>
                    <a:p>
                      <a:pPr algn="ctr" fontAlgn="b"/>
                      <a:r>
                        <a:rPr lang="en-US" sz="1100" u="none" strike="noStrike">
                          <a:effectLst/>
                        </a:rPr>
                        <a:t>WTMA-AM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WTCB-FM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WSPA-FM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WWXM-FM</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7232511"/>
                  </a:ext>
                </a:extLst>
              </a:tr>
              <a:tr h="303215">
                <a:tc>
                  <a:txBody>
                    <a:bodyPr/>
                    <a:lstStyle/>
                    <a:p>
                      <a:pPr algn="ctr" fontAlgn="b"/>
                      <a:r>
                        <a:rPr lang="en-US" sz="1100" u="none" strike="noStrike">
                          <a:effectLst/>
                        </a:rPr>
                        <a:t>WWWZ-M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WVOC-AM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WSSL-FM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WYNA-FM</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63956063"/>
                  </a:ext>
                </a:extLst>
              </a:tr>
              <a:tr h="303215">
                <a:tc>
                  <a:txBody>
                    <a:bodyPr/>
                    <a:lstStyle/>
                    <a:p>
                      <a:pPr algn="ctr" fontAlgn="b"/>
                      <a:r>
                        <a:rPr lang="en-US" sz="1100" u="none" strike="noStrike">
                          <a:effectLst/>
                        </a:rPr>
                        <a:t>WXLY-FM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WXBT-F2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WTPT-FM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83634519"/>
                  </a:ext>
                </a:extLst>
              </a:tr>
              <a:tr h="303215">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WXBT-FM</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WYRD-FM</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513166916"/>
                  </a:ext>
                </a:extLst>
              </a:tr>
            </a:tbl>
          </a:graphicData>
        </a:graphic>
      </p:graphicFrame>
      <p:pic>
        <p:nvPicPr>
          <p:cNvPr id="6" name="shcd967183music">
            <a:hlinkClick r:id="" action="ppaction://media"/>
            <a:extLst>
              <a:ext uri="{FF2B5EF4-FFF2-40B4-BE49-F238E27FC236}">
                <a16:creationId xmlns:a16="http://schemas.microsoft.com/office/drawing/2014/main" id="{D1BD21F9-9A1E-4207-9BE8-253A832075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1021" y="840279"/>
            <a:ext cx="997849" cy="997849"/>
          </a:xfrm>
          <a:prstGeom prst="rect">
            <a:avLst/>
          </a:prstGeom>
        </p:spPr>
      </p:pic>
      <p:pic>
        <p:nvPicPr>
          <p:cNvPr id="7" name="Revised (2) SOUTH CAROLINA DEPARTMENT OF A OPIOID MISUSE_ OPIOID MISUSE_rev2_1-20-21">
            <a:hlinkClick r:id="" action="ppaction://media"/>
            <a:extLst>
              <a:ext uri="{FF2B5EF4-FFF2-40B4-BE49-F238E27FC236}">
                <a16:creationId xmlns:a16="http://schemas.microsoft.com/office/drawing/2014/main" id="{8544E392-E010-4397-A158-02766D5ECBE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204865" y="875489"/>
            <a:ext cx="1006475" cy="1006475"/>
          </a:xfrm>
          <a:prstGeom prst="rect">
            <a:avLst/>
          </a:prstGeom>
        </p:spPr>
      </p:pic>
    </p:spTree>
    <p:extLst>
      <p:ext uri="{BB962C8B-B14F-4D97-AF65-F5344CB8AC3E}">
        <p14:creationId xmlns:p14="http://schemas.microsoft.com/office/powerpoint/2010/main" val="248829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5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059"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8B71C7-ED87-42C4-9B9C-20D783FE06FC}"/>
              </a:ext>
            </a:extLst>
          </p:cNvPr>
          <p:cNvSpPr>
            <a:spLocks noGrp="1"/>
          </p:cNvSpPr>
          <p:nvPr>
            <p:ph idx="1"/>
          </p:nvPr>
        </p:nvSpPr>
        <p:spPr>
          <a:xfrm>
            <a:off x="640080" y="1476375"/>
            <a:ext cx="4612004" cy="4695764"/>
          </a:xfrm>
        </p:spPr>
        <p:txBody>
          <a:bodyPr/>
          <a:lstStyle/>
          <a:p>
            <a:r>
              <a:rPr lang="en-US" sz="2400" dirty="0"/>
              <a:t>South Carolina Stations – </a:t>
            </a:r>
          </a:p>
          <a:p>
            <a:pPr lvl="1"/>
            <a:r>
              <a:rPr lang="en-US" sz="2400" dirty="0"/>
              <a:t>WDOG-FM, Allendale</a:t>
            </a:r>
          </a:p>
          <a:p>
            <a:pPr lvl="1"/>
            <a:r>
              <a:rPr lang="en-US" sz="2400" dirty="0"/>
              <a:t>WSCC-FM, Charleston</a:t>
            </a:r>
          </a:p>
          <a:p>
            <a:pPr lvl="1"/>
            <a:r>
              <a:rPr lang="en-US" sz="2400" dirty="0"/>
              <a:t>WRFQ-FM, Charleston</a:t>
            </a:r>
          </a:p>
          <a:p>
            <a:pPr lvl="1"/>
            <a:r>
              <a:rPr lang="en-US" sz="2400" dirty="0"/>
              <a:t>WVOC-AM, Columbia</a:t>
            </a:r>
          </a:p>
          <a:p>
            <a:pPr lvl="1"/>
            <a:r>
              <a:rPr lang="en-US" sz="2400" dirty="0"/>
              <a:t>WVOC-</a:t>
            </a:r>
            <a:r>
              <a:rPr lang="en-US" sz="2400" dirty="0" err="1"/>
              <a:t>FMt</a:t>
            </a:r>
            <a:r>
              <a:rPr lang="en-US" sz="2400" dirty="0"/>
              <a:t>, Columbia</a:t>
            </a:r>
          </a:p>
          <a:p>
            <a:pPr lvl="1"/>
            <a:r>
              <a:rPr lang="en-US" sz="2400" dirty="0"/>
              <a:t>WZTF-FM, Florence</a:t>
            </a:r>
          </a:p>
          <a:p>
            <a:pPr lvl="1"/>
            <a:r>
              <a:rPr lang="en-US" sz="2400" dirty="0"/>
              <a:t>WESC-FM, Greenville</a:t>
            </a:r>
          </a:p>
          <a:p>
            <a:pPr lvl="1"/>
            <a:r>
              <a:rPr lang="en-US" sz="2400" dirty="0"/>
              <a:t>WCRS-AM, Greenwood</a:t>
            </a:r>
          </a:p>
          <a:p>
            <a:pPr lvl="1"/>
            <a:r>
              <a:rPr lang="en-US" sz="2400" dirty="0"/>
              <a:t>WCRS-</a:t>
            </a:r>
            <a:r>
              <a:rPr lang="en-US" sz="2400" dirty="0" err="1"/>
              <a:t>FMt</a:t>
            </a:r>
            <a:r>
              <a:rPr lang="en-US" sz="2400" dirty="0"/>
              <a:t>, Greenwood</a:t>
            </a:r>
          </a:p>
          <a:p>
            <a:pPr lvl="1"/>
            <a:r>
              <a:rPr lang="en-US" sz="2400" dirty="0"/>
              <a:t>WBHC-FM, Hampton</a:t>
            </a:r>
          </a:p>
          <a:p>
            <a:endParaRPr lang="en-US" dirty="0"/>
          </a:p>
        </p:txBody>
      </p:sp>
      <p:sp>
        <p:nvSpPr>
          <p:cNvPr id="3" name="Date Placeholder 2">
            <a:extLst>
              <a:ext uri="{FF2B5EF4-FFF2-40B4-BE49-F238E27FC236}">
                <a16:creationId xmlns:a16="http://schemas.microsoft.com/office/drawing/2014/main" id="{DDCA7D35-BC0A-49AD-B9EB-31DD679B74E4}"/>
              </a:ext>
            </a:extLst>
          </p:cNvPr>
          <p:cNvSpPr>
            <a:spLocks noGrp="1"/>
          </p:cNvSpPr>
          <p:nvPr>
            <p:ph type="dt" sz="half" idx="2"/>
          </p:nvPr>
        </p:nvSpPr>
        <p:spPr/>
        <p:txBody>
          <a:bodyPr/>
          <a:lstStyle/>
          <a:p>
            <a:fld id="{63CB888A-206F-45AF-950E-B021DFB8B450}" type="datetime1">
              <a:rPr lang="en-US" smtClean="0"/>
              <a:t>5/11/2021</a:t>
            </a:fld>
            <a:endParaRPr lang="en-US" dirty="0"/>
          </a:p>
        </p:txBody>
      </p:sp>
      <p:sp>
        <p:nvSpPr>
          <p:cNvPr id="4" name="TextBox 3">
            <a:extLst>
              <a:ext uri="{FF2B5EF4-FFF2-40B4-BE49-F238E27FC236}">
                <a16:creationId xmlns:a16="http://schemas.microsoft.com/office/drawing/2014/main" id="{5CEF9088-C973-40EB-A01A-32E084210BC9}"/>
              </a:ext>
            </a:extLst>
          </p:cNvPr>
          <p:cNvSpPr txBox="1"/>
          <p:nvPr/>
        </p:nvSpPr>
        <p:spPr>
          <a:xfrm>
            <a:off x="5505450" y="1476375"/>
            <a:ext cx="5505450" cy="4695764"/>
          </a:xfrm>
          <a:prstGeom prst="rect">
            <a:avLst/>
          </a:prstGeom>
          <a:noFill/>
        </p:spPr>
        <p:txBody>
          <a:bodyPr wrap="square" rtlCol="0">
            <a:spAutoFit/>
          </a:bodyPr>
          <a:lstStyle/>
          <a:p>
            <a:r>
              <a:rPr lang="en-US" sz="2400" dirty="0"/>
              <a:t>WKSX-FM, Johnston</a:t>
            </a:r>
          </a:p>
          <a:p>
            <a:r>
              <a:rPr lang="en-US" sz="2400" dirty="0"/>
              <a:t>WLBG-AM, Laurens</a:t>
            </a:r>
          </a:p>
          <a:p>
            <a:r>
              <a:rPr lang="en-US" sz="2400" dirty="0"/>
              <a:t>WLBG-</a:t>
            </a:r>
            <a:r>
              <a:rPr lang="en-US" sz="2400" dirty="0" err="1"/>
              <a:t>FMt</a:t>
            </a:r>
            <a:r>
              <a:rPr lang="en-US" sz="2400" dirty="0"/>
              <a:t>, Laurens</a:t>
            </a:r>
          </a:p>
          <a:p>
            <a:r>
              <a:rPr lang="en-US" sz="2400" dirty="0"/>
              <a:t>WLSC-AM, Loris</a:t>
            </a:r>
          </a:p>
          <a:p>
            <a:r>
              <a:rPr lang="en-US" sz="2400" dirty="0"/>
              <a:t>WLSC-</a:t>
            </a:r>
            <a:r>
              <a:rPr lang="en-US" sz="2400" dirty="0" err="1"/>
              <a:t>FMt</a:t>
            </a:r>
            <a:r>
              <a:rPr lang="en-US" sz="2400" dirty="0"/>
              <a:t>, Loris</a:t>
            </a:r>
          </a:p>
          <a:p>
            <a:r>
              <a:rPr lang="en-US" sz="2400" dirty="0"/>
              <a:t>WNMB-AM, Myrtle Beach</a:t>
            </a:r>
          </a:p>
          <a:p>
            <a:r>
              <a:rPr lang="en-US" sz="2400" dirty="0"/>
              <a:t>WNMB-</a:t>
            </a:r>
            <a:r>
              <a:rPr lang="en-US" sz="2400" dirty="0" err="1"/>
              <a:t>FMt</a:t>
            </a:r>
            <a:r>
              <a:rPr lang="en-US" sz="2400" dirty="0"/>
              <a:t> 99.9 &amp; 99.5, Myrtle Beach</a:t>
            </a:r>
          </a:p>
          <a:p>
            <a:r>
              <a:rPr lang="en-US" sz="2400" dirty="0"/>
              <a:t>WKDK-AM, Newberry</a:t>
            </a:r>
          </a:p>
          <a:p>
            <a:r>
              <a:rPr lang="en-US" sz="2400" dirty="0"/>
              <a:t>WBCU-AM, Union</a:t>
            </a:r>
          </a:p>
          <a:p>
            <a:r>
              <a:rPr lang="en-US" sz="2400" dirty="0"/>
              <a:t>WBCU-</a:t>
            </a:r>
            <a:r>
              <a:rPr lang="en-US" sz="2400" dirty="0" err="1"/>
              <a:t>FMt</a:t>
            </a:r>
            <a:r>
              <a:rPr lang="en-US" sz="2400" dirty="0"/>
              <a:t>, Union</a:t>
            </a:r>
          </a:p>
          <a:p>
            <a:r>
              <a:rPr lang="en-US" sz="2400" dirty="0"/>
              <a:t>WQUL-AM, Woodruff </a:t>
            </a:r>
          </a:p>
          <a:p>
            <a:r>
              <a:rPr lang="en-US" sz="2400" dirty="0"/>
              <a:t>WQUL-</a:t>
            </a:r>
            <a:r>
              <a:rPr lang="en-US" sz="2400" dirty="0" err="1"/>
              <a:t>FMt</a:t>
            </a:r>
            <a:r>
              <a:rPr lang="en-US" sz="2400" dirty="0"/>
              <a:t>, Woodruff</a:t>
            </a:r>
          </a:p>
        </p:txBody>
      </p:sp>
      <p:sp>
        <p:nvSpPr>
          <p:cNvPr id="5" name="Rectangle 4">
            <a:extLst>
              <a:ext uri="{FF2B5EF4-FFF2-40B4-BE49-F238E27FC236}">
                <a16:creationId xmlns:a16="http://schemas.microsoft.com/office/drawing/2014/main" id="{8C8E0CC0-AFBC-4CC3-8566-E925AE06FE29}"/>
              </a:ext>
            </a:extLst>
          </p:cNvPr>
          <p:cNvSpPr/>
          <p:nvPr/>
        </p:nvSpPr>
        <p:spPr>
          <a:xfrm>
            <a:off x="760813" y="809686"/>
            <a:ext cx="5505450" cy="523220"/>
          </a:xfrm>
          <a:prstGeom prst="rect">
            <a:avLst/>
          </a:prstGeom>
        </p:spPr>
        <p:txBody>
          <a:bodyPr wrap="square">
            <a:spAutoFit/>
          </a:bodyPr>
          <a:lstStyle/>
          <a:p>
            <a:r>
              <a:rPr lang="en-US" sz="2800" dirty="0"/>
              <a:t>State Network Affiliates: </a:t>
            </a:r>
          </a:p>
        </p:txBody>
      </p:sp>
    </p:spTree>
    <p:extLst>
      <p:ext uri="{BB962C8B-B14F-4D97-AF65-F5344CB8AC3E}">
        <p14:creationId xmlns:p14="http://schemas.microsoft.com/office/powerpoint/2010/main" val="882249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22E9173-6E4E-4AE6-BAFC-93D1212976B0}"/>
              </a:ext>
            </a:extLst>
          </p:cNvPr>
          <p:cNvSpPr>
            <a:spLocks noGrp="1"/>
          </p:cNvSpPr>
          <p:nvPr>
            <p:ph type="dt" sz="half" idx="2"/>
          </p:nvPr>
        </p:nvSpPr>
        <p:spPr/>
        <p:txBody>
          <a:bodyPr/>
          <a:lstStyle/>
          <a:p>
            <a:fld id="{63CB888A-206F-45AF-950E-B021DFB8B450}" type="datetime1">
              <a:rPr lang="en-US" smtClean="0"/>
              <a:t>5/11/2021</a:t>
            </a:fld>
            <a:endParaRPr lang="en-US" dirty="0"/>
          </a:p>
        </p:txBody>
      </p:sp>
      <p:sp>
        <p:nvSpPr>
          <p:cNvPr id="4" name="Rectangle 3">
            <a:extLst>
              <a:ext uri="{FF2B5EF4-FFF2-40B4-BE49-F238E27FC236}">
                <a16:creationId xmlns:a16="http://schemas.microsoft.com/office/drawing/2014/main" id="{C6CDB84B-58DC-4308-A31C-E20DA9EB6FB5}"/>
              </a:ext>
            </a:extLst>
          </p:cNvPr>
          <p:cNvSpPr/>
          <p:nvPr/>
        </p:nvSpPr>
        <p:spPr>
          <a:xfrm>
            <a:off x="119062" y="5794181"/>
            <a:ext cx="6096000" cy="646331"/>
          </a:xfrm>
          <a:prstGeom prst="rect">
            <a:avLst/>
          </a:prstGeom>
        </p:spPr>
        <p:txBody>
          <a:bodyPr>
            <a:spAutoFit/>
          </a:bodyPr>
          <a:lstStyle/>
          <a:p>
            <a:pPr lvl="0">
              <a:defRPr/>
            </a:pPr>
            <a:r>
              <a:rPr lang="en-US" dirty="0">
                <a:solidFill>
                  <a:prstClr val="black"/>
                </a:solidFill>
                <a:latin typeface="Trebuchet MS" panose="020B0603020202020204"/>
              </a:rPr>
              <a:t>Delivered &amp; Distributed to a total of 44 Pharmacies within the state of SC! </a:t>
            </a:r>
          </a:p>
        </p:txBody>
      </p:sp>
      <p:sp>
        <p:nvSpPr>
          <p:cNvPr id="5" name="Rectangle 4">
            <a:extLst>
              <a:ext uri="{FF2B5EF4-FFF2-40B4-BE49-F238E27FC236}">
                <a16:creationId xmlns:a16="http://schemas.microsoft.com/office/drawing/2014/main" id="{FFA82094-8B4B-4E3E-AC44-268DF5BCA7C8}"/>
              </a:ext>
            </a:extLst>
          </p:cNvPr>
          <p:cNvSpPr/>
          <p:nvPr/>
        </p:nvSpPr>
        <p:spPr>
          <a:xfrm>
            <a:off x="3752850" y="740653"/>
            <a:ext cx="4829175" cy="584775"/>
          </a:xfrm>
          <a:prstGeom prst="rect">
            <a:avLst/>
          </a:prstGeom>
        </p:spPr>
        <p:txBody>
          <a:bodyPr wrap="square">
            <a:spAutoFit/>
          </a:bodyPr>
          <a:lstStyle/>
          <a:p>
            <a:r>
              <a:rPr lang="en-US" sz="3200" b="1" dirty="0"/>
              <a:t>Pharmacy Bag Distribution</a:t>
            </a:r>
          </a:p>
        </p:txBody>
      </p:sp>
      <p:graphicFrame>
        <p:nvGraphicFramePr>
          <p:cNvPr id="6" name="Content Placeholder 9">
            <a:extLst>
              <a:ext uri="{FF2B5EF4-FFF2-40B4-BE49-F238E27FC236}">
                <a16:creationId xmlns:a16="http://schemas.microsoft.com/office/drawing/2014/main" id="{65DB276F-1B11-461D-82C9-A953BE6BD10F}"/>
              </a:ext>
            </a:extLst>
          </p:cNvPr>
          <p:cNvGraphicFramePr>
            <a:graphicFrameLocks/>
          </p:cNvGraphicFramePr>
          <p:nvPr>
            <p:extLst>
              <p:ext uri="{D42A27DB-BD31-4B8C-83A1-F6EECF244321}">
                <p14:modId xmlns:p14="http://schemas.microsoft.com/office/powerpoint/2010/main" val="149128586"/>
              </p:ext>
            </p:extLst>
          </p:nvPr>
        </p:nvGraphicFramePr>
        <p:xfrm>
          <a:off x="211660" y="1492201"/>
          <a:ext cx="5293790" cy="4154490"/>
        </p:xfrm>
        <a:graphic>
          <a:graphicData uri="http://schemas.openxmlformats.org/drawingml/2006/table">
            <a:tbl>
              <a:tblPr/>
              <a:tblGrid>
                <a:gridCol w="369089">
                  <a:extLst>
                    <a:ext uri="{9D8B030D-6E8A-4147-A177-3AD203B41FA5}">
                      <a16:colId xmlns:a16="http://schemas.microsoft.com/office/drawing/2014/main" val="20000"/>
                    </a:ext>
                  </a:extLst>
                </a:gridCol>
                <a:gridCol w="3247982">
                  <a:extLst>
                    <a:ext uri="{9D8B030D-6E8A-4147-A177-3AD203B41FA5}">
                      <a16:colId xmlns:a16="http://schemas.microsoft.com/office/drawing/2014/main" val="20001"/>
                    </a:ext>
                  </a:extLst>
                </a:gridCol>
                <a:gridCol w="1676719">
                  <a:extLst>
                    <a:ext uri="{9D8B030D-6E8A-4147-A177-3AD203B41FA5}">
                      <a16:colId xmlns:a16="http://schemas.microsoft.com/office/drawing/2014/main" val="20002"/>
                    </a:ext>
                  </a:extLst>
                </a:gridCol>
              </a:tblGrid>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dirty="0">
                          <a:solidFill>
                            <a:srgbClr val="FFFFFF"/>
                          </a:solidFill>
                          <a:effectLst/>
                          <a:latin typeface="Calibri" panose="020F0502020204030204" pitchFamily="34" charset="0"/>
                        </a:rPr>
                        <a:t>#</a:t>
                      </a:r>
                    </a:p>
                  </a:txBody>
                  <a:tcPr marL="6762" marR="6762" marT="6762"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FFFFFF"/>
                          </a:solidFill>
                          <a:effectLst/>
                          <a:latin typeface="Calibri" panose="020F0502020204030204" pitchFamily="34" charset="0"/>
                        </a:rPr>
                        <a:t>Account Name</a:t>
                      </a:r>
                    </a:p>
                  </a:txBody>
                  <a:tcPr marL="6762" marR="6762" marT="6762"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dirty="0">
                          <a:solidFill>
                            <a:srgbClr val="FFFFFF"/>
                          </a:solidFill>
                          <a:effectLst/>
                          <a:latin typeface="Calibri" panose="020F0502020204030204" pitchFamily="34" charset="0"/>
                        </a:rPr>
                        <a:t>DMA</a:t>
                      </a:r>
                    </a:p>
                  </a:txBody>
                  <a:tcPr marL="6762" marR="6762" marT="6762" marB="0" anchor="b">
                    <a:lnL w="6350" cap="flat" cmpd="sng" algn="ctr">
                      <a:solidFill>
                        <a:srgbClr val="C0C0C0"/>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dirty="0">
                          <a:solidFill>
                            <a:srgbClr val="000000"/>
                          </a:solidFill>
                          <a:effectLst/>
                          <a:latin typeface="Calibri" panose="020F0502020204030204" pitchFamily="34" charset="0"/>
                        </a:rPr>
                        <a:t>1</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Delta Pharmacy &amp; Medical Supply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Charleston,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2</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dirty="0">
                          <a:solidFill>
                            <a:srgbClr val="000000"/>
                          </a:solidFill>
                          <a:effectLst/>
                          <a:latin typeface="Calibri" panose="020F0502020204030204" pitchFamily="34" charset="0"/>
                        </a:rPr>
                        <a:t>Family Medicine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Charleston,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3</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Herold'S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Charleston,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4</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Plantation Pharmacy At Ellis Oaks</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Charleston,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5</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dirty="0">
                          <a:solidFill>
                            <a:srgbClr val="000000"/>
                          </a:solidFill>
                          <a:effectLst/>
                          <a:latin typeface="Calibri" panose="020F0502020204030204" pitchFamily="34" charset="0"/>
                        </a:rPr>
                        <a:t>Delta Pharmacy &amp; Medical Supply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Charleston,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6</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Delta Pharmacy &amp; Medical Supply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Charleston,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7</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East Cooper Family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Charleston,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8</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Long Point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Charleston,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9</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Herold'S Pharmacy North</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Charleston,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10</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Tpc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Charleston,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11</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Holly Hill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Columbia,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12</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Gaston Family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Columbia,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13</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dirty="0">
                          <a:solidFill>
                            <a:srgbClr val="000000"/>
                          </a:solidFill>
                          <a:effectLst/>
                          <a:latin typeface="Calibri" panose="020F0502020204030204" pitchFamily="34" charset="0"/>
                        </a:rPr>
                        <a:t>Anderson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Columbia,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14</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Community Pharmacy Of Turbeville</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Columbia,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15</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Hawthorne Pharmacy &amp; Medical Equipment</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Columbia,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16</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Medicine Mart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Columbia,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17</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Triangle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Columbia,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18</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dirty="0">
                          <a:solidFill>
                            <a:srgbClr val="000000"/>
                          </a:solidFill>
                          <a:effectLst/>
                          <a:latin typeface="Calibri" panose="020F0502020204030204" pitchFamily="34" charset="0"/>
                        </a:rPr>
                        <a:t>Peak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Columbia,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19</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Finklin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Columbia,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20</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Palmetto Health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Columbia,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21</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Sam'S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Columbia,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180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22</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Medical Court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dirty="0">
                          <a:solidFill>
                            <a:srgbClr val="000000"/>
                          </a:solidFill>
                          <a:effectLst/>
                          <a:latin typeface="Calibri" panose="020F0502020204030204" pitchFamily="34" charset="0"/>
                        </a:rPr>
                        <a:t>Columbia, SC</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bl>
          </a:graphicData>
        </a:graphic>
      </p:graphicFrame>
      <p:graphicFrame>
        <p:nvGraphicFramePr>
          <p:cNvPr id="7" name="Table 6">
            <a:extLst>
              <a:ext uri="{FF2B5EF4-FFF2-40B4-BE49-F238E27FC236}">
                <a16:creationId xmlns:a16="http://schemas.microsoft.com/office/drawing/2014/main" id="{90A47A0D-97D8-4484-BD73-DEAB450AC9EA}"/>
              </a:ext>
            </a:extLst>
          </p:cNvPr>
          <p:cNvGraphicFramePr>
            <a:graphicFrameLocks noGrp="1"/>
          </p:cNvGraphicFramePr>
          <p:nvPr>
            <p:extLst>
              <p:ext uri="{D42A27DB-BD31-4B8C-83A1-F6EECF244321}">
                <p14:modId xmlns:p14="http://schemas.microsoft.com/office/powerpoint/2010/main" val="3513289514"/>
              </p:ext>
            </p:extLst>
          </p:nvPr>
        </p:nvGraphicFramePr>
        <p:xfrm>
          <a:off x="5981700" y="1492201"/>
          <a:ext cx="5600701" cy="4251383"/>
        </p:xfrm>
        <a:graphic>
          <a:graphicData uri="http://schemas.openxmlformats.org/drawingml/2006/table">
            <a:tbl>
              <a:tblPr/>
              <a:tblGrid>
                <a:gridCol w="390486">
                  <a:extLst>
                    <a:ext uri="{9D8B030D-6E8A-4147-A177-3AD203B41FA5}">
                      <a16:colId xmlns:a16="http://schemas.microsoft.com/office/drawing/2014/main" val="20000"/>
                    </a:ext>
                  </a:extLst>
                </a:gridCol>
                <a:gridCol w="3436287">
                  <a:extLst>
                    <a:ext uri="{9D8B030D-6E8A-4147-A177-3AD203B41FA5}">
                      <a16:colId xmlns:a16="http://schemas.microsoft.com/office/drawing/2014/main" val="20001"/>
                    </a:ext>
                  </a:extLst>
                </a:gridCol>
                <a:gridCol w="1773928">
                  <a:extLst>
                    <a:ext uri="{9D8B030D-6E8A-4147-A177-3AD203B41FA5}">
                      <a16:colId xmlns:a16="http://schemas.microsoft.com/office/drawing/2014/main" val="20002"/>
                    </a:ext>
                  </a:extLst>
                </a:gridCol>
              </a:tblGrid>
              <a:tr h="182233">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dirty="0">
                          <a:solidFill>
                            <a:srgbClr val="FFFFFF"/>
                          </a:solidFill>
                          <a:effectLst/>
                          <a:latin typeface="Calibri" panose="020F0502020204030204" pitchFamily="34" charset="0"/>
                        </a:rPr>
                        <a:t>#</a:t>
                      </a:r>
                    </a:p>
                  </a:txBody>
                  <a:tcPr marL="6762" marR="6762" marT="6762"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dirty="0">
                          <a:solidFill>
                            <a:srgbClr val="FFFFFF"/>
                          </a:solidFill>
                          <a:effectLst/>
                          <a:latin typeface="Calibri" panose="020F0502020204030204" pitchFamily="34" charset="0"/>
                        </a:rPr>
                        <a:t>Account Name</a:t>
                      </a:r>
                    </a:p>
                  </a:txBody>
                  <a:tcPr marL="6762" marR="6762" marT="6762"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FFFFFF"/>
                          </a:solidFill>
                          <a:effectLst/>
                          <a:latin typeface="Calibri" panose="020F0502020204030204" pitchFamily="34" charset="0"/>
                        </a:rPr>
                        <a:t>DMA</a:t>
                      </a:r>
                    </a:p>
                  </a:txBody>
                  <a:tcPr marL="6762" marR="6762" marT="6762" marB="0" anchor="b">
                    <a:lnL w="6350" cap="flat" cmpd="sng" algn="ctr">
                      <a:solidFill>
                        <a:srgbClr val="C0C0C0"/>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87235">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23</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dirty="0">
                          <a:solidFill>
                            <a:srgbClr val="000000"/>
                          </a:solidFill>
                          <a:effectLst/>
                          <a:latin typeface="Calibri" panose="020F0502020204030204" pitchFamily="34" charset="0"/>
                        </a:rPr>
                        <a:t>Fowlers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Greenvll-Spart-Ashevll-And</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7235">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24</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dirty="0" err="1">
                          <a:solidFill>
                            <a:srgbClr val="000000"/>
                          </a:solidFill>
                          <a:effectLst/>
                          <a:latin typeface="Calibri" panose="020F0502020204030204" pitchFamily="34" charset="0"/>
                        </a:rPr>
                        <a:t>Kash</a:t>
                      </a:r>
                      <a:r>
                        <a:rPr lang="en-US" sz="1000" b="0" i="0" u="none" strike="noStrike" dirty="0">
                          <a:solidFill>
                            <a:srgbClr val="000000"/>
                          </a:solidFill>
                          <a:effectLst/>
                          <a:latin typeface="Calibri" panose="020F0502020204030204" pitchFamily="34" charset="0"/>
                        </a:rPr>
                        <a:t> And Karry Pharmacy </a:t>
                      </a:r>
                      <a:r>
                        <a:rPr lang="en-US" sz="1000" b="0" i="0" u="none" strike="noStrike" dirty="0" err="1">
                          <a:solidFill>
                            <a:srgbClr val="000000"/>
                          </a:solidFill>
                          <a:effectLst/>
                          <a:latin typeface="Calibri" panose="020F0502020204030204" pitchFamily="34" charset="0"/>
                        </a:rPr>
                        <a:t>Llc</a:t>
                      </a:r>
                      <a:endParaRPr lang="en-US" sz="1000" b="0" i="0" u="none" strike="noStrike" dirty="0">
                        <a:solidFill>
                          <a:srgbClr val="000000"/>
                        </a:solidFill>
                        <a:effectLst/>
                        <a:latin typeface="Calibri" panose="020F0502020204030204" pitchFamily="34" charset="0"/>
                      </a:endParaRP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Greenvll-Spart-Ashevll-And</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7235">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25</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dirty="0">
                          <a:solidFill>
                            <a:srgbClr val="000000"/>
                          </a:solidFill>
                          <a:effectLst/>
                          <a:latin typeface="Calibri" panose="020F0502020204030204" pitchFamily="34" charset="0"/>
                        </a:rPr>
                        <a:t>Memorial Pharmacy Inc.</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dirty="0" err="1">
                          <a:solidFill>
                            <a:srgbClr val="000000"/>
                          </a:solidFill>
                          <a:effectLst/>
                          <a:latin typeface="Calibri" panose="020F0502020204030204" pitchFamily="34" charset="0"/>
                        </a:rPr>
                        <a:t>Greenvll</a:t>
                      </a:r>
                      <a:r>
                        <a:rPr lang="en-US" sz="1000" b="0" i="0" u="none" strike="noStrike" dirty="0">
                          <a:solidFill>
                            <a:srgbClr val="000000"/>
                          </a:solidFill>
                          <a:effectLst/>
                          <a:latin typeface="Calibri" panose="020F0502020204030204" pitchFamily="34" charset="0"/>
                        </a:rPr>
                        <a:t>-</a:t>
                      </a:r>
                      <a:r>
                        <a:rPr lang="en-US" sz="1000" b="0" i="0" u="none" strike="noStrike" dirty="0" err="1">
                          <a:solidFill>
                            <a:srgbClr val="000000"/>
                          </a:solidFill>
                          <a:effectLst/>
                          <a:latin typeface="Calibri" panose="020F0502020204030204" pitchFamily="34" charset="0"/>
                        </a:rPr>
                        <a:t>Spart</a:t>
                      </a:r>
                      <a:r>
                        <a:rPr lang="en-US" sz="1000" b="0" i="0" u="none" strike="noStrike" dirty="0">
                          <a:solidFill>
                            <a:srgbClr val="000000"/>
                          </a:solidFill>
                          <a:effectLst/>
                          <a:latin typeface="Calibri" panose="020F0502020204030204" pitchFamily="34" charset="0"/>
                        </a:rPr>
                        <a:t>-</a:t>
                      </a:r>
                      <a:r>
                        <a:rPr lang="en-US" sz="1000" b="0" i="0" u="none" strike="noStrike" dirty="0" err="1">
                          <a:solidFill>
                            <a:srgbClr val="000000"/>
                          </a:solidFill>
                          <a:effectLst/>
                          <a:latin typeface="Calibri" panose="020F0502020204030204" pitchFamily="34" charset="0"/>
                        </a:rPr>
                        <a:t>Ashevll</a:t>
                      </a:r>
                      <a:r>
                        <a:rPr lang="en-US" sz="1000" b="0" i="0" u="none" strike="noStrike" dirty="0">
                          <a:solidFill>
                            <a:srgbClr val="000000"/>
                          </a:solidFill>
                          <a:effectLst/>
                          <a:latin typeface="Calibri" panose="020F0502020204030204" pitchFamily="34" charset="0"/>
                        </a:rPr>
                        <a:t>-And</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87235">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26</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dirty="0">
                          <a:solidFill>
                            <a:srgbClr val="000000"/>
                          </a:solidFill>
                          <a:effectLst/>
                          <a:latin typeface="Calibri" panose="020F0502020204030204" pitchFamily="34" charset="0"/>
                        </a:rPr>
                        <a:t>Rite Care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dirty="0" err="1">
                          <a:solidFill>
                            <a:srgbClr val="000000"/>
                          </a:solidFill>
                          <a:effectLst/>
                          <a:latin typeface="Calibri" panose="020F0502020204030204" pitchFamily="34" charset="0"/>
                        </a:rPr>
                        <a:t>Greenvll</a:t>
                      </a:r>
                      <a:r>
                        <a:rPr lang="en-US" sz="1000" b="0" i="0" u="none" strike="noStrike" dirty="0">
                          <a:solidFill>
                            <a:srgbClr val="000000"/>
                          </a:solidFill>
                          <a:effectLst/>
                          <a:latin typeface="Calibri" panose="020F0502020204030204" pitchFamily="34" charset="0"/>
                        </a:rPr>
                        <a:t>-</a:t>
                      </a:r>
                      <a:r>
                        <a:rPr lang="en-US" sz="1000" b="0" i="0" u="none" strike="noStrike" dirty="0" err="1">
                          <a:solidFill>
                            <a:srgbClr val="000000"/>
                          </a:solidFill>
                          <a:effectLst/>
                          <a:latin typeface="Calibri" panose="020F0502020204030204" pitchFamily="34" charset="0"/>
                        </a:rPr>
                        <a:t>Spart</a:t>
                      </a:r>
                      <a:r>
                        <a:rPr lang="en-US" sz="1000" b="0" i="0" u="none" strike="noStrike" dirty="0">
                          <a:solidFill>
                            <a:srgbClr val="000000"/>
                          </a:solidFill>
                          <a:effectLst/>
                          <a:latin typeface="Calibri" panose="020F0502020204030204" pitchFamily="34" charset="0"/>
                        </a:rPr>
                        <a:t>-</a:t>
                      </a:r>
                      <a:r>
                        <a:rPr lang="en-US" sz="1000" b="0" i="0" u="none" strike="noStrike" dirty="0" err="1">
                          <a:solidFill>
                            <a:srgbClr val="000000"/>
                          </a:solidFill>
                          <a:effectLst/>
                          <a:latin typeface="Calibri" panose="020F0502020204030204" pitchFamily="34" charset="0"/>
                        </a:rPr>
                        <a:t>Ashevll</a:t>
                      </a:r>
                      <a:r>
                        <a:rPr lang="en-US" sz="1000" b="0" i="0" u="none" strike="noStrike" dirty="0">
                          <a:solidFill>
                            <a:srgbClr val="000000"/>
                          </a:solidFill>
                          <a:effectLst/>
                          <a:latin typeface="Calibri" panose="020F0502020204030204" pitchFamily="34" charset="0"/>
                        </a:rPr>
                        <a:t>-And</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7235">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27</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Shaws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Greenvll-Spart-Ashevll-And</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7235">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28</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Stone Plaza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dirty="0" err="1">
                          <a:solidFill>
                            <a:srgbClr val="000000"/>
                          </a:solidFill>
                          <a:effectLst/>
                          <a:latin typeface="Calibri" panose="020F0502020204030204" pitchFamily="34" charset="0"/>
                        </a:rPr>
                        <a:t>Greenvll</a:t>
                      </a:r>
                      <a:r>
                        <a:rPr lang="en-US" sz="1000" b="0" i="0" u="none" strike="noStrike" dirty="0">
                          <a:solidFill>
                            <a:srgbClr val="000000"/>
                          </a:solidFill>
                          <a:effectLst/>
                          <a:latin typeface="Calibri" panose="020F0502020204030204" pitchFamily="34" charset="0"/>
                        </a:rPr>
                        <a:t>-</a:t>
                      </a:r>
                      <a:r>
                        <a:rPr lang="en-US" sz="1000" b="0" i="0" u="none" strike="noStrike" dirty="0" err="1">
                          <a:solidFill>
                            <a:srgbClr val="000000"/>
                          </a:solidFill>
                          <a:effectLst/>
                          <a:latin typeface="Calibri" panose="020F0502020204030204" pitchFamily="34" charset="0"/>
                        </a:rPr>
                        <a:t>Spart</a:t>
                      </a:r>
                      <a:r>
                        <a:rPr lang="en-US" sz="1000" b="0" i="0" u="none" strike="noStrike" dirty="0">
                          <a:solidFill>
                            <a:srgbClr val="000000"/>
                          </a:solidFill>
                          <a:effectLst/>
                          <a:latin typeface="Calibri" panose="020F0502020204030204" pitchFamily="34" charset="0"/>
                        </a:rPr>
                        <a:t>-</a:t>
                      </a:r>
                      <a:r>
                        <a:rPr lang="en-US" sz="1000" b="0" i="0" u="none" strike="noStrike" dirty="0" err="1">
                          <a:solidFill>
                            <a:srgbClr val="000000"/>
                          </a:solidFill>
                          <a:effectLst/>
                          <a:latin typeface="Calibri" panose="020F0502020204030204" pitchFamily="34" charset="0"/>
                        </a:rPr>
                        <a:t>Ashevll</a:t>
                      </a:r>
                      <a:r>
                        <a:rPr lang="en-US" sz="1000" b="0" i="0" u="none" strike="noStrike" dirty="0">
                          <a:solidFill>
                            <a:srgbClr val="000000"/>
                          </a:solidFill>
                          <a:effectLst/>
                          <a:latin typeface="Calibri" panose="020F0502020204030204" pitchFamily="34" charset="0"/>
                        </a:rPr>
                        <a:t>-And</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87235">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29</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Professional Pharmacy Of Greer</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Greenvll-Spart-Ashevll-And</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7235">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30</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Upstate Pharmacy Greer</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Greenvll-Spart-Ashevll-And</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87235">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31</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Mauldin Discount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dirty="0" err="1">
                          <a:solidFill>
                            <a:srgbClr val="000000"/>
                          </a:solidFill>
                          <a:effectLst/>
                          <a:latin typeface="Calibri" panose="020F0502020204030204" pitchFamily="34" charset="0"/>
                        </a:rPr>
                        <a:t>Greenvll</a:t>
                      </a:r>
                      <a:r>
                        <a:rPr lang="en-US" sz="1000" b="0" i="0" u="none" strike="noStrike" dirty="0">
                          <a:solidFill>
                            <a:srgbClr val="000000"/>
                          </a:solidFill>
                          <a:effectLst/>
                          <a:latin typeface="Calibri" panose="020F0502020204030204" pitchFamily="34" charset="0"/>
                        </a:rPr>
                        <a:t>-</a:t>
                      </a:r>
                      <a:r>
                        <a:rPr lang="en-US" sz="1000" b="0" i="0" u="none" strike="noStrike" dirty="0" err="1">
                          <a:solidFill>
                            <a:srgbClr val="000000"/>
                          </a:solidFill>
                          <a:effectLst/>
                          <a:latin typeface="Calibri" panose="020F0502020204030204" pitchFamily="34" charset="0"/>
                        </a:rPr>
                        <a:t>Spart</a:t>
                      </a:r>
                      <a:r>
                        <a:rPr lang="en-US" sz="1000" b="0" i="0" u="none" strike="noStrike" dirty="0">
                          <a:solidFill>
                            <a:srgbClr val="000000"/>
                          </a:solidFill>
                          <a:effectLst/>
                          <a:latin typeface="Calibri" panose="020F0502020204030204" pitchFamily="34" charset="0"/>
                        </a:rPr>
                        <a:t>-</a:t>
                      </a:r>
                      <a:r>
                        <a:rPr lang="en-US" sz="1000" b="0" i="0" u="none" strike="noStrike" dirty="0" err="1">
                          <a:solidFill>
                            <a:srgbClr val="000000"/>
                          </a:solidFill>
                          <a:effectLst/>
                          <a:latin typeface="Calibri" panose="020F0502020204030204" pitchFamily="34" charset="0"/>
                        </a:rPr>
                        <a:t>Ashevll</a:t>
                      </a:r>
                      <a:r>
                        <a:rPr lang="en-US" sz="1000" b="0" i="0" u="none" strike="noStrike" dirty="0">
                          <a:solidFill>
                            <a:srgbClr val="000000"/>
                          </a:solidFill>
                          <a:effectLst/>
                          <a:latin typeface="Calibri" panose="020F0502020204030204" pitchFamily="34" charset="0"/>
                        </a:rPr>
                        <a:t>-And</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87235">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32</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First Choice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Greenvll-Spart-Ashevll-And</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87235">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33</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dirty="0">
                          <a:solidFill>
                            <a:srgbClr val="000000"/>
                          </a:solidFill>
                          <a:effectLst/>
                          <a:latin typeface="Calibri" panose="020F0502020204030204" pitchFamily="34" charset="0"/>
                        </a:rPr>
                        <a:t>Oakridge Care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dirty="0" err="1">
                          <a:solidFill>
                            <a:srgbClr val="000000"/>
                          </a:solidFill>
                          <a:effectLst/>
                          <a:latin typeface="Calibri" panose="020F0502020204030204" pitchFamily="34" charset="0"/>
                        </a:rPr>
                        <a:t>Greenvll</a:t>
                      </a:r>
                      <a:r>
                        <a:rPr lang="en-US" sz="1000" b="0" i="0" u="none" strike="noStrike" dirty="0">
                          <a:solidFill>
                            <a:srgbClr val="000000"/>
                          </a:solidFill>
                          <a:effectLst/>
                          <a:latin typeface="Calibri" panose="020F0502020204030204" pitchFamily="34" charset="0"/>
                        </a:rPr>
                        <a:t>-</a:t>
                      </a:r>
                      <a:r>
                        <a:rPr lang="en-US" sz="1000" b="0" i="0" u="none" strike="noStrike" dirty="0" err="1">
                          <a:solidFill>
                            <a:srgbClr val="000000"/>
                          </a:solidFill>
                          <a:effectLst/>
                          <a:latin typeface="Calibri" panose="020F0502020204030204" pitchFamily="34" charset="0"/>
                        </a:rPr>
                        <a:t>Spart</a:t>
                      </a:r>
                      <a:r>
                        <a:rPr lang="en-US" sz="1000" b="0" i="0" u="none" strike="noStrike" dirty="0">
                          <a:solidFill>
                            <a:srgbClr val="000000"/>
                          </a:solidFill>
                          <a:effectLst/>
                          <a:latin typeface="Calibri" panose="020F0502020204030204" pitchFamily="34" charset="0"/>
                        </a:rPr>
                        <a:t>-</a:t>
                      </a:r>
                      <a:r>
                        <a:rPr lang="en-US" sz="1000" b="0" i="0" u="none" strike="noStrike" dirty="0" err="1">
                          <a:solidFill>
                            <a:srgbClr val="000000"/>
                          </a:solidFill>
                          <a:effectLst/>
                          <a:latin typeface="Calibri" panose="020F0502020204030204" pitchFamily="34" charset="0"/>
                        </a:rPr>
                        <a:t>Ashevll</a:t>
                      </a:r>
                      <a:r>
                        <a:rPr lang="en-US" sz="1000" b="0" i="0" u="none" strike="noStrike" dirty="0">
                          <a:solidFill>
                            <a:srgbClr val="000000"/>
                          </a:solidFill>
                          <a:effectLst/>
                          <a:latin typeface="Calibri" panose="020F0502020204030204" pitchFamily="34" charset="0"/>
                        </a:rPr>
                        <a:t>-And</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87235">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34</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Srhs Employee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Greenvll-Spart-Ashevll-And</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82233">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35</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Florence Pharmacy Llc</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dirty="0">
                          <a:solidFill>
                            <a:srgbClr val="000000"/>
                          </a:solidFill>
                          <a:effectLst/>
                          <a:latin typeface="Calibri" panose="020F0502020204030204" pitchFamily="34" charset="0"/>
                        </a:rPr>
                        <a:t>Myrtle Beach-Florence</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82233">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36</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dirty="0" err="1">
                          <a:solidFill>
                            <a:srgbClr val="000000"/>
                          </a:solidFill>
                          <a:effectLst/>
                          <a:latin typeface="Calibri" panose="020F0502020204030204" pitchFamily="34" charset="0"/>
                        </a:rPr>
                        <a:t>Vistara</a:t>
                      </a:r>
                      <a:r>
                        <a:rPr lang="en-US" sz="1000" b="0" i="0" u="none" strike="noStrike" dirty="0">
                          <a:solidFill>
                            <a:srgbClr val="000000"/>
                          </a:solidFill>
                          <a:effectLst/>
                          <a:latin typeface="Calibri" panose="020F0502020204030204" pitchFamily="34" charset="0"/>
                        </a:rPr>
                        <a:t>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dirty="0">
                          <a:solidFill>
                            <a:srgbClr val="000000"/>
                          </a:solidFill>
                          <a:effectLst/>
                          <a:latin typeface="Calibri" panose="020F0502020204030204" pitchFamily="34" charset="0"/>
                        </a:rPr>
                        <a:t>Myrtle Beach-Florence</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82233">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37</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Timmonsville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Myrtle Beach-Florence</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82233">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38</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Lowcountry Pharmacy Llc</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Myrtle Beach-Florence</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182233">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39</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Aynor Family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dirty="0">
                          <a:solidFill>
                            <a:srgbClr val="000000"/>
                          </a:solidFill>
                          <a:effectLst/>
                          <a:latin typeface="Calibri" panose="020F0502020204030204" pitchFamily="34" charset="0"/>
                        </a:rPr>
                        <a:t>Myrtle Beach-Florence</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182233">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40</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Nyes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a:solidFill>
                            <a:srgbClr val="000000"/>
                          </a:solidFill>
                          <a:effectLst/>
                          <a:latin typeface="Calibri" panose="020F0502020204030204" pitchFamily="34" charset="0"/>
                        </a:rPr>
                        <a:t>Myrtle Beach-Florence</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182233">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41</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Carolina Health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dirty="0">
                          <a:solidFill>
                            <a:srgbClr val="000000"/>
                          </a:solidFill>
                          <a:effectLst/>
                          <a:latin typeface="Calibri" panose="020F0502020204030204" pitchFamily="34" charset="0"/>
                        </a:rPr>
                        <a:t>Myrtle Beach-Florence</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182233">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42</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Carolina Health Pharmacy Llc</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dirty="0">
                          <a:solidFill>
                            <a:srgbClr val="000000"/>
                          </a:solidFill>
                          <a:effectLst/>
                          <a:latin typeface="Calibri" panose="020F0502020204030204" pitchFamily="34" charset="0"/>
                        </a:rPr>
                        <a:t>Myrtle Beach-Florence</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82233">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43</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Coastal Cancer Center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dirty="0">
                          <a:solidFill>
                            <a:srgbClr val="000000"/>
                          </a:solidFill>
                          <a:effectLst/>
                          <a:latin typeface="Calibri" panose="020F0502020204030204" pitchFamily="34" charset="0"/>
                        </a:rPr>
                        <a:t>Myrtle Beach-Florence</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182233">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a:solidFill>
                            <a:srgbClr val="000000"/>
                          </a:solidFill>
                          <a:effectLst/>
                          <a:latin typeface="Calibri" panose="020F0502020204030204" pitchFamily="34" charset="0"/>
                        </a:rPr>
                        <a:t>44</a:t>
                      </a:r>
                    </a:p>
                  </a:txBody>
                  <a:tcPr marL="6762" marR="6762" marT="6762" marB="0" anchor="b">
                    <a:lnL w="6350" cap="flat" cmpd="sng" algn="ctr">
                      <a:solidFill>
                        <a:srgbClr val="40404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000" b="0" i="0" u="none" strike="noStrike" dirty="0">
                          <a:solidFill>
                            <a:srgbClr val="000000"/>
                          </a:solidFill>
                          <a:effectLst/>
                          <a:latin typeface="Calibri" panose="020F0502020204030204" pitchFamily="34" charset="0"/>
                        </a:rPr>
                        <a:t>Ocean Lakes Pharmacy</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ctr"/>
                      <a:r>
                        <a:rPr lang="en-US" sz="1000" b="0" i="0" u="none" strike="noStrike" dirty="0">
                          <a:solidFill>
                            <a:srgbClr val="000000"/>
                          </a:solidFill>
                          <a:effectLst/>
                          <a:latin typeface="Calibri" panose="020F0502020204030204" pitchFamily="34" charset="0"/>
                        </a:rPr>
                        <a:t>Myrtle Beach-Florence</a:t>
                      </a:r>
                    </a:p>
                  </a:txBody>
                  <a:tcPr marL="6762" marR="6762" marT="6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3624615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2B37CA7-D744-4DAA-94DD-1E120E11A22F}"/>
              </a:ext>
            </a:extLst>
          </p:cNvPr>
          <p:cNvSpPr>
            <a:spLocks noGrp="1"/>
          </p:cNvSpPr>
          <p:nvPr>
            <p:ph type="dt" sz="half" idx="2"/>
          </p:nvPr>
        </p:nvSpPr>
        <p:spPr/>
        <p:txBody>
          <a:bodyPr/>
          <a:lstStyle/>
          <a:p>
            <a:fld id="{63CB888A-206F-45AF-950E-B021DFB8B450}" type="datetime1">
              <a:rPr lang="en-US" smtClean="0"/>
              <a:t>5/11/2021</a:t>
            </a:fld>
            <a:endParaRPr lang="en-US" dirty="0"/>
          </a:p>
        </p:txBody>
      </p:sp>
      <p:cxnSp>
        <p:nvCxnSpPr>
          <p:cNvPr id="6" name="Straight Connector 5">
            <a:extLst>
              <a:ext uri="{FF2B5EF4-FFF2-40B4-BE49-F238E27FC236}">
                <a16:creationId xmlns:a16="http://schemas.microsoft.com/office/drawing/2014/main" id="{ECA9D6C6-F857-4E24-98E3-201C5EDE011B}"/>
              </a:ext>
            </a:extLst>
          </p:cNvPr>
          <p:cNvCxnSpPr/>
          <p:nvPr/>
        </p:nvCxnSpPr>
        <p:spPr>
          <a:xfrm>
            <a:off x="1181100" y="1481141"/>
            <a:ext cx="100584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3476D549-7C55-4B90-99A6-71E1FD22E104}"/>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80961" y="1912037"/>
            <a:ext cx="3358539" cy="3464822"/>
          </a:xfrm>
        </p:spPr>
      </p:pic>
      <p:sp>
        <p:nvSpPr>
          <p:cNvPr id="8" name="TextBox 7">
            <a:extLst>
              <a:ext uri="{FF2B5EF4-FFF2-40B4-BE49-F238E27FC236}">
                <a16:creationId xmlns:a16="http://schemas.microsoft.com/office/drawing/2014/main" id="{7BB2001C-64D4-4408-8E80-86C1A2A2F69E}"/>
              </a:ext>
            </a:extLst>
          </p:cNvPr>
          <p:cNvSpPr txBox="1"/>
          <p:nvPr/>
        </p:nvSpPr>
        <p:spPr>
          <a:xfrm>
            <a:off x="7880961" y="5644140"/>
            <a:ext cx="3358539" cy="230832"/>
          </a:xfrm>
          <a:prstGeom prst="rect">
            <a:avLst/>
          </a:prstGeom>
          <a:noFill/>
        </p:spPr>
        <p:txBody>
          <a:bodyPr wrap="square" rtlCol="0">
            <a:spAutoFit/>
          </a:bodyPr>
          <a:lstStyle/>
          <a:p>
            <a:r>
              <a:rPr lang="en-US" sz="900">
                <a:hlinkClick r:id="rId4" tooltip="https://mcargobe.wordpress.com/2017/11/"/>
              </a:rPr>
              <a:t>This Photo</a:t>
            </a:r>
            <a:r>
              <a:rPr lang="en-US" sz="900"/>
              <a:t> by Unknown Author is licensed under </a:t>
            </a:r>
            <a:r>
              <a:rPr lang="en-US" sz="900">
                <a:hlinkClick r:id="rId5" tooltip="https://creativecommons.org/licenses/by-nc-sa/3.0/"/>
              </a:rPr>
              <a:t>CC BY-SA-NC</a:t>
            </a:r>
            <a:endParaRPr lang="en-US" sz="900"/>
          </a:p>
        </p:txBody>
      </p:sp>
      <p:sp>
        <p:nvSpPr>
          <p:cNvPr id="9" name="TextBox 8">
            <a:extLst>
              <a:ext uri="{FF2B5EF4-FFF2-40B4-BE49-F238E27FC236}">
                <a16:creationId xmlns:a16="http://schemas.microsoft.com/office/drawing/2014/main" id="{644D9F42-85ED-4D81-A6D4-1EEC3721B835}"/>
              </a:ext>
            </a:extLst>
          </p:cNvPr>
          <p:cNvSpPr txBox="1"/>
          <p:nvPr/>
        </p:nvSpPr>
        <p:spPr>
          <a:xfrm>
            <a:off x="640079" y="1660923"/>
            <a:ext cx="7150982" cy="5078313"/>
          </a:xfrm>
          <a:prstGeom prst="rect">
            <a:avLst/>
          </a:prstGeom>
          <a:noFill/>
        </p:spPr>
        <p:txBody>
          <a:bodyPr wrap="square" rtlCol="0">
            <a:spAutoFit/>
          </a:bodyPr>
          <a:lstStyle/>
          <a:p>
            <a:r>
              <a:rPr lang="en-US" sz="3600" dirty="0" err="1"/>
              <a:t>Synar</a:t>
            </a:r>
            <a:r>
              <a:rPr lang="en-US" sz="3600" dirty="0"/>
              <a:t> Study for regions 1 and 4 ends May 14</a:t>
            </a:r>
            <a:r>
              <a:rPr lang="en-US" sz="3600" baseline="30000" dirty="0"/>
              <a:t>th</a:t>
            </a:r>
            <a:r>
              <a:rPr lang="en-US" sz="3600" dirty="0"/>
              <a:t>  (unless you have received an extension)</a:t>
            </a:r>
          </a:p>
          <a:p>
            <a:endParaRPr lang="en-US" sz="3600" dirty="0"/>
          </a:p>
          <a:p>
            <a:r>
              <a:rPr lang="en-US" sz="3600" dirty="0"/>
              <a:t>Paperwork is due to DAODAS June 1</a:t>
            </a:r>
            <a:r>
              <a:rPr lang="en-US" sz="3600" baseline="30000" dirty="0"/>
              <a:t>st</a:t>
            </a:r>
            <a:r>
              <a:rPr lang="en-US" sz="3600" dirty="0"/>
              <a:t> </a:t>
            </a:r>
          </a:p>
          <a:p>
            <a:endParaRPr lang="en-US" sz="3600" dirty="0"/>
          </a:p>
          <a:p>
            <a:r>
              <a:rPr lang="en-US" sz="3600" dirty="0"/>
              <a:t>Contact Cecily Watkins if you have any questions (</a:t>
            </a:r>
            <a:r>
              <a:rPr lang="en-US" sz="2400" dirty="0">
                <a:hlinkClick r:id="rId6"/>
              </a:rPr>
              <a:t>cwatkins@daodas.sc.gov</a:t>
            </a:r>
            <a:r>
              <a:rPr lang="en-US" sz="2400" dirty="0"/>
              <a:t>)</a:t>
            </a:r>
          </a:p>
          <a:p>
            <a:endParaRPr lang="en-US" sz="3600" dirty="0"/>
          </a:p>
        </p:txBody>
      </p:sp>
    </p:spTree>
    <p:extLst>
      <p:ext uri="{BB962C8B-B14F-4D97-AF65-F5344CB8AC3E}">
        <p14:creationId xmlns:p14="http://schemas.microsoft.com/office/powerpoint/2010/main" val="1530823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5385B1-38C7-49B9-BFA8-E1826CB8014B}"/>
              </a:ext>
            </a:extLst>
          </p:cNvPr>
          <p:cNvSpPr>
            <a:spLocks noGrp="1"/>
          </p:cNvSpPr>
          <p:nvPr>
            <p:ph type="dt" sz="half" idx="2"/>
          </p:nvPr>
        </p:nvSpPr>
        <p:spPr/>
        <p:txBody>
          <a:bodyPr/>
          <a:lstStyle/>
          <a:p>
            <a:fld id="{63CB888A-206F-45AF-950E-B021DFB8B450}" type="datetime1">
              <a:rPr lang="en-US" smtClean="0"/>
              <a:t>5/11/2021</a:t>
            </a:fld>
            <a:endParaRPr lang="en-US" dirty="0"/>
          </a:p>
        </p:txBody>
      </p:sp>
      <p:pic>
        <p:nvPicPr>
          <p:cNvPr id="4" name="Content Placeholder 3">
            <a:extLst>
              <a:ext uri="{FF2B5EF4-FFF2-40B4-BE49-F238E27FC236}">
                <a16:creationId xmlns:a16="http://schemas.microsoft.com/office/drawing/2014/main" id="{7AD808F0-6E99-45B9-9338-37BD9FDB02EE}"/>
              </a:ext>
            </a:extLst>
          </p:cNvPr>
          <p:cNvPicPr>
            <a:picLocks noChangeAspect="1"/>
          </p:cNvPicPr>
          <p:nvPr/>
        </p:nvPicPr>
        <p:blipFill>
          <a:blip r:embed="rId2"/>
          <a:stretch>
            <a:fillRect/>
          </a:stretch>
        </p:blipFill>
        <p:spPr>
          <a:xfrm>
            <a:off x="1181101" y="1109530"/>
            <a:ext cx="9415498" cy="4519745"/>
          </a:xfrm>
          <a:prstGeom prst="rect">
            <a:avLst/>
          </a:prstGeom>
        </p:spPr>
      </p:pic>
    </p:spTree>
    <p:extLst>
      <p:ext uri="{BB962C8B-B14F-4D97-AF65-F5344CB8AC3E}">
        <p14:creationId xmlns:p14="http://schemas.microsoft.com/office/powerpoint/2010/main" val="15242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0B3B79E1-1131-491C-9D79-4BFBEB2AEB21}" type="datetime1">
              <a:rPr lang="en-US" smtClean="0"/>
              <a:t>5/11/2021</a:t>
            </a:fld>
            <a:endParaRPr lang="en-US" dirty="0"/>
          </a:p>
        </p:txBody>
      </p:sp>
      <p:grpSp>
        <p:nvGrpSpPr>
          <p:cNvPr id="4" name="Group 3"/>
          <p:cNvGrpSpPr/>
          <p:nvPr/>
        </p:nvGrpSpPr>
        <p:grpSpPr>
          <a:xfrm>
            <a:off x="2249369" y="1352981"/>
            <a:ext cx="7693262" cy="2222899"/>
            <a:chOff x="244245" y="2753517"/>
            <a:chExt cx="7693262" cy="2222899"/>
          </a:xfrm>
        </p:grpSpPr>
        <p:pic>
          <p:nvPicPr>
            <p:cNvPr id="5" name="Picture 4" descr="Screen Shot 2018-09-13 at 5.09.40 PM.png"/>
            <p:cNvPicPr>
              <a:picLocks noChangeAspect="1"/>
            </p:cNvPicPr>
            <p:nvPr/>
          </p:nvPicPr>
          <p:blipFill rotWithShape="1">
            <a:blip r:embed="rId3">
              <a:extLst>
                <a:ext uri="{28A0092B-C50C-407E-A947-70E740481C1C}">
                  <a14:useLocalDpi xmlns:a14="http://schemas.microsoft.com/office/drawing/2010/main" val="0"/>
                </a:ext>
              </a:extLst>
            </a:blip>
            <a:srcRect l="-3194" t="-3060" r="-2442" b="-1901"/>
            <a:stretch/>
          </p:blipFill>
          <p:spPr>
            <a:xfrm>
              <a:off x="244245" y="2753517"/>
              <a:ext cx="2268637" cy="2222899"/>
            </a:xfrm>
            <a:prstGeom prst="rect">
              <a:avLst/>
            </a:prstGeom>
          </p:spPr>
        </p:pic>
        <p:pic>
          <p:nvPicPr>
            <p:cNvPr id="6" name="Picture 5"/>
            <p:cNvPicPr>
              <a:picLocks noChangeAspect="1"/>
            </p:cNvPicPr>
            <p:nvPr/>
          </p:nvPicPr>
          <p:blipFill>
            <a:blip r:embed="rId4"/>
            <a:stretch>
              <a:fillRect/>
            </a:stretch>
          </p:blipFill>
          <p:spPr>
            <a:xfrm>
              <a:off x="2512882" y="2969234"/>
              <a:ext cx="5424625" cy="1791467"/>
            </a:xfrm>
            <a:prstGeom prst="rect">
              <a:avLst/>
            </a:prstGeom>
          </p:spPr>
        </p:pic>
      </p:grpSp>
      <p:sp>
        <p:nvSpPr>
          <p:cNvPr id="7" name="TextBox 6"/>
          <p:cNvSpPr txBox="1"/>
          <p:nvPr/>
        </p:nvSpPr>
        <p:spPr>
          <a:xfrm>
            <a:off x="2209800" y="4271058"/>
            <a:ext cx="7772400" cy="1107996"/>
          </a:xfrm>
          <a:prstGeom prst="rect">
            <a:avLst/>
          </a:prstGeom>
          <a:noFill/>
        </p:spPr>
        <p:txBody>
          <a:bodyPr wrap="square" rtlCol="0">
            <a:spAutoFit/>
          </a:bodyPr>
          <a:lstStyle/>
          <a:p>
            <a:pPr algn="ctr"/>
            <a:r>
              <a:rPr lang="en-US" sz="2200" b="1" dirty="0">
                <a:solidFill>
                  <a:srgbClr val="00838B"/>
                </a:solidFill>
              </a:rPr>
              <a:t>1801 Main Street, 4th Floor • Columbia, South Carolina  29201</a:t>
            </a:r>
          </a:p>
          <a:p>
            <a:pPr algn="ctr"/>
            <a:r>
              <a:rPr lang="en-US" sz="2200" b="1" dirty="0">
                <a:solidFill>
                  <a:srgbClr val="00838B"/>
                </a:solidFill>
              </a:rPr>
              <a:t>telephone: 803-896-5555 • fax: 803-896-5558</a:t>
            </a:r>
          </a:p>
          <a:p>
            <a:pPr algn="ctr"/>
            <a:r>
              <a:rPr lang="en-US" sz="2200" b="1" dirty="0">
                <a:solidFill>
                  <a:srgbClr val="00838B"/>
                </a:solidFill>
              </a:rPr>
              <a:t>www.daodas.sc.gov</a:t>
            </a:r>
          </a:p>
        </p:txBody>
      </p:sp>
      <p:cxnSp>
        <p:nvCxnSpPr>
          <p:cNvPr id="8" name="Straight Connector 7"/>
          <p:cNvCxnSpPr/>
          <p:nvPr/>
        </p:nvCxnSpPr>
        <p:spPr>
          <a:xfrm>
            <a:off x="2324100" y="4271058"/>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24100" y="5379054"/>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066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03F821-4BDA-4336-9214-4946085BAC16}"/>
              </a:ext>
            </a:extLst>
          </p:cNvPr>
          <p:cNvSpPr>
            <a:spLocks noGrp="1"/>
          </p:cNvSpPr>
          <p:nvPr>
            <p:ph idx="1"/>
          </p:nvPr>
        </p:nvSpPr>
        <p:spPr>
          <a:xfrm>
            <a:off x="1066801" y="1617786"/>
            <a:ext cx="10088880" cy="4251308"/>
          </a:xfrm>
        </p:spPr>
        <p:txBody>
          <a:bodyPr/>
          <a:lstStyle/>
          <a:p>
            <a:r>
              <a:rPr lang="en-US" dirty="0"/>
              <a:t>Some county agencies are implementing PREP via ZOOM, Adobe Connect, or some other online platform. </a:t>
            </a:r>
            <a:r>
              <a:rPr lang="en-US" b="1" dirty="0"/>
              <a:t>Please notify Michelle Nienhius via email if you are (or plan to) teach PREP virtually.</a:t>
            </a:r>
          </a:p>
          <a:p>
            <a:r>
              <a:rPr lang="en-US" dirty="0"/>
              <a:t>While face-to-face delivery of the program is still the preferred method, it is understandable that during the public health crisis, this program will need to be delivered via technology. </a:t>
            </a:r>
            <a:r>
              <a:rPr lang="en-US" b="1" dirty="0"/>
              <a:t>Fidelity of the program and delivery of all material continues to be of utmost importance. </a:t>
            </a:r>
            <a:r>
              <a:rPr lang="en-US" dirty="0"/>
              <a:t>The virtual platform that you choose should allow you to:</a:t>
            </a:r>
          </a:p>
          <a:p>
            <a:pPr lvl="1"/>
            <a:r>
              <a:rPr lang="en-US" dirty="0"/>
              <a:t>Utilize all program materials- power point, handouts and videos</a:t>
            </a:r>
          </a:p>
          <a:p>
            <a:pPr lvl="1"/>
            <a:r>
              <a:rPr lang="en-US" dirty="0"/>
              <a:t>Have a discussion with participants and answer questions</a:t>
            </a:r>
          </a:p>
          <a:p>
            <a:r>
              <a:rPr lang="en-US" dirty="0"/>
              <a:t>Your agency may need to </a:t>
            </a:r>
            <a:r>
              <a:rPr lang="en-US" b="1" dirty="0"/>
              <a:t>mail the participant booklet ahead of the class </a:t>
            </a:r>
            <a:r>
              <a:rPr lang="en-US" dirty="0"/>
              <a:t>(or if your offices are still open, have participants come by to pick-up materials prior to the class). Using a platform that allows you to see your participants is best-this will allow you to interact with (see when they have a question, looking confused, etc.). </a:t>
            </a:r>
          </a:p>
          <a:p>
            <a:r>
              <a:rPr lang="en-US" b="1" dirty="0"/>
              <a:t> </a:t>
            </a:r>
            <a:endParaRPr lang="en-US" dirty="0"/>
          </a:p>
          <a:p>
            <a:endParaRPr lang="en-US" dirty="0"/>
          </a:p>
        </p:txBody>
      </p:sp>
      <p:sp>
        <p:nvSpPr>
          <p:cNvPr id="3" name="Date Placeholder 2">
            <a:extLst>
              <a:ext uri="{FF2B5EF4-FFF2-40B4-BE49-F238E27FC236}">
                <a16:creationId xmlns:a16="http://schemas.microsoft.com/office/drawing/2014/main" id="{D6E6F472-1118-4DB8-8A29-B0AFBD9D0F26}"/>
              </a:ext>
            </a:extLst>
          </p:cNvPr>
          <p:cNvSpPr>
            <a:spLocks noGrp="1"/>
          </p:cNvSpPr>
          <p:nvPr>
            <p:ph type="dt" sz="half" idx="2"/>
          </p:nvPr>
        </p:nvSpPr>
        <p:spPr/>
        <p:txBody>
          <a:bodyPr/>
          <a:lstStyle/>
          <a:p>
            <a:fld id="{63CB888A-206F-45AF-950E-B021DFB8B450}" type="datetime1">
              <a:rPr lang="en-US" smtClean="0"/>
              <a:t>5/11/2021</a:t>
            </a:fld>
            <a:endParaRPr lang="en-US" dirty="0"/>
          </a:p>
        </p:txBody>
      </p:sp>
      <p:pic>
        <p:nvPicPr>
          <p:cNvPr id="4" name="Picture 3">
            <a:extLst>
              <a:ext uri="{FF2B5EF4-FFF2-40B4-BE49-F238E27FC236}">
                <a16:creationId xmlns:a16="http://schemas.microsoft.com/office/drawing/2014/main" id="{49D1B67A-3C70-457F-ABD0-9FFFCAC0EA3A}"/>
              </a:ext>
            </a:extLst>
          </p:cNvPr>
          <p:cNvPicPr>
            <a:picLocks noChangeAspect="1"/>
          </p:cNvPicPr>
          <p:nvPr/>
        </p:nvPicPr>
        <p:blipFill>
          <a:blip r:embed="rId2"/>
          <a:stretch>
            <a:fillRect/>
          </a:stretch>
        </p:blipFill>
        <p:spPr>
          <a:xfrm>
            <a:off x="10441253" y="687202"/>
            <a:ext cx="1271428" cy="853087"/>
          </a:xfrm>
          <a:prstGeom prst="rect">
            <a:avLst/>
          </a:prstGeom>
        </p:spPr>
      </p:pic>
      <p:cxnSp>
        <p:nvCxnSpPr>
          <p:cNvPr id="5" name="Straight Connector 4">
            <a:extLst>
              <a:ext uri="{FF2B5EF4-FFF2-40B4-BE49-F238E27FC236}">
                <a16:creationId xmlns:a16="http://schemas.microsoft.com/office/drawing/2014/main" id="{68E8BE6D-ED69-4552-8AE3-158423DA0D72}"/>
              </a:ext>
            </a:extLst>
          </p:cNvPr>
          <p:cNvCxnSpPr/>
          <p:nvPr/>
        </p:nvCxnSpPr>
        <p:spPr>
          <a:xfrm>
            <a:off x="946220" y="1380657"/>
            <a:ext cx="100584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2E53CC9-F834-4851-8102-AF81BC6FEEC4}"/>
              </a:ext>
            </a:extLst>
          </p:cNvPr>
          <p:cNvSpPr txBox="1"/>
          <p:nvPr/>
        </p:nvSpPr>
        <p:spPr>
          <a:xfrm>
            <a:off x="1018567" y="816462"/>
            <a:ext cx="5375868" cy="646331"/>
          </a:xfrm>
          <a:prstGeom prst="rect">
            <a:avLst/>
          </a:prstGeom>
          <a:noFill/>
        </p:spPr>
        <p:txBody>
          <a:bodyPr wrap="square" rtlCol="0">
            <a:spAutoFit/>
          </a:bodyPr>
          <a:lstStyle/>
          <a:p>
            <a:r>
              <a:rPr lang="en-US" sz="3600" dirty="0">
                <a:solidFill>
                  <a:srgbClr val="00838B"/>
                </a:solidFill>
                <a:latin typeface="+mj-lt"/>
              </a:rPr>
              <a:t>PREP Reminders</a:t>
            </a:r>
          </a:p>
        </p:txBody>
      </p:sp>
    </p:spTree>
    <p:extLst>
      <p:ext uri="{BB962C8B-B14F-4D97-AF65-F5344CB8AC3E}">
        <p14:creationId xmlns:p14="http://schemas.microsoft.com/office/powerpoint/2010/main" val="3093239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0BD990-B518-407F-ABED-A7B2153D79FD}"/>
              </a:ext>
            </a:extLst>
          </p:cNvPr>
          <p:cNvSpPr>
            <a:spLocks noGrp="1"/>
          </p:cNvSpPr>
          <p:nvPr>
            <p:ph idx="1"/>
          </p:nvPr>
        </p:nvSpPr>
        <p:spPr>
          <a:xfrm>
            <a:off x="986413" y="1706920"/>
            <a:ext cx="10219173" cy="4752869"/>
          </a:xfrm>
        </p:spPr>
        <p:txBody>
          <a:bodyPr/>
          <a:lstStyle/>
          <a:p>
            <a:r>
              <a:rPr lang="en-US" dirty="0"/>
              <a:t> Test Link: </a:t>
            </a:r>
            <a:r>
              <a:rPr lang="en-US" dirty="0">
                <a:hlinkClick r:id="rId2"/>
              </a:rPr>
              <a:t>https://www.classroomclipboard.com/830067/Test/C3C50C36-48CC-4FE8-9343-B1A289F34409</a:t>
            </a:r>
            <a:endParaRPr lang="en-US" dirty="0"/>
          </a:p>
          <a:p>
            <a:r>
              <a:rPr lang="en-US" dirty="0"/>
              <a:t> The test can be taken </a:t>
            </a:r>
            <a:r>
              <a:rPr lang="en-US" b="1" dirty="0"/>
              <a:t>online using link above and code (FEFAHFF). </a:t>
            </a:r>
            <a:r>
              <a:rPr lang="en-US" dirty="0"/>
              <a:t>The participant has </a:t>
            </a:r>
            <a:r>
              <a:rPr lang="en-US" b="1" dirty="0"/>
              <a:t>30 minutes to complete the test</a:t>
            </a:r>
            <a:r>
              <a:rPr lang="en-US" dirty="0"/>
              <a:t>. The test is saved in the DAODAS account. </a:t>
            </a:r>
          </a:p>
          <a:p>
            <a:r>
              <a:rPr lang="en-US" dirty="0"/>
              <a:t>At the conclusion of the course, please send the following information for us to email you the scores and test results back: </a:t>
            </a:r>
          </a:p>
          <a:p>
            <a:pPr lvl="1"/>
            <a:r>
              <a:rPr lang="en-US" dirty="0"/>
              <a:t>first and last name of the participant (we need to know the exact name they register with to take the test) and the date of the training. </a:t>
            </a:r>
          </a:p>
          <a:p>
            <a:pPr lvl="1"/>
            <a:r>
              <a:rPr lang="en-US" dirty="0"/>
              <a:t>Email that information to: DAODAS - STEP Program email: daodas.stepprogram@daodas.sc.gov</a:t>
            </a:r>
          </a:p>
          <a:p>
            <a:r>
              <a:rPr lang="en-US" b="1" dirty="0"/>
              <a:t>All paperwork will also need to be submitted to DAODAS for certification cards to be mailed out. </a:t>
            </a:r>
            <a:r>
              <a:rPr lang="en-US" dirty="0"/>
              <a:t>Certification cards will not be sent out right away as we are working remotely and not in the office at this time. Please provide the participant with a letter indicating they successfully completed the course if they need proof of certification/completion until the card is processed.</a:t>
            </a:r>
          </a:p>
          <a:p>
            <a:endParaRPr lang="en-US" dirty="0"/>
          </a:p>
        </p:txBody>
      </p:sp>
      <p:sp>
        <p:nvSpPr>
          <p:cNvPr id="3" name="Date Placeholder 2">
            <a:extLst>
              <a:ext uri="{FF2B5EF4-FFF2-40B4-BE49-F238E27FC236}">
                <a16:creationId xmlns:a16="http://schemas.microsoft.com/office/drawing/2014/main" id="{45377404-DC13-4143-B66F-35576A987B9D}"/>
              </a:ext>
            </a:extLst>
          </p:cNvPr>
          <p:cNvSpPr>
            <a:spLocks noGrp="1"/>
          </p:cNvSpPr>
          <p:nvPr>
            <p:ph type="dt" sz="half" idx="2"/>
          </p:nvPr>
        </p:nvSpPr>
        <p:spPr/>
        <p:txBody>
          <a:bodyPr/>
          <a:lstStyle/>
          <a:p>
            <a:fld id="{63CB888A-206F-45AF-950E-B021DFB8B450}" type="datetime1">
              <a:rPr lang="en-US" smtClean="0"/>
              <a:t>5/11/2021</a:t>
            </a:fld>
            <a:endParaRPr lang="en-US" dirty="0"/>
          </a:p>
        </p:txBody>
      </p:sp>
      <p:sp>
        <p:nvSpPr>
          <p:cNvPr id="6" name="Rectangle 5">
            <a:extLst>
              <a:ext uri="{FF2B5EF4-FFF2-40B4-BE49-F238E27FC236}">
                <a16:creationId xmlns:a16="http://schemas.microsoft.com/office/drawing/2014/main" id="{9AC8EF65-5DE5-4296-A3BD-3854B172734E}"/>
              </a:ext>
            </a:extLst>
          </p:cNvPr>
          <p:cNvSpPr/>
          <p:nvPr/>
        </p:nvSpPr>
        <p:spPr>
          <a:xfrm>
            <a:off x="946220" y="734326"/>
            <a:ext cx="3235181" cy="646331"/>
          </a:xfrm>
          <a:prstGeom prst="rect">
            <a:avLst/>
          </a:prstGeom>
        </p:spPr>
        <p:txBody>
          <a:bodyPr wrap="none">
            <a:spAutoFit/>
          </a:bodyPr>
          <a:lstStyle/>
          <a:p>
            <a:r>
              <a:rPr lang="en-US" sz="3600" dirty="0">
                <a:solidFill>
                  <a:srgbClr val="00838B"/>
                </a:solidFill>
              </a:rPr>
              <a:t>PREP Reminders</a:t>
            </a:r>
          </a:p>
        </p:txBody>
      </p:sp>
      <p:cxnSp>
        <p:nvCxnSpPr>
          <p:cNvPr id="7" name="Straight Connector 6">
            <a:extLst>
              <a:ext uri="{FF2B5EF4-FFF2-40B4-BE49-F238E27FC236}">
                <a16:creationId xmlns:a16="http://schemas.microsoft.com/office/drawing/2014/main" id="{7753A97F-AD76-492B-B7DD-E87306C6BF5F}"/>
              </a:ext>
            </a:extLst>
          </p:cNvPr>
          <p:cNvCxnSpPr/>
          <p:nvPr/>
        </p:nvCxnSpPr>
        <p:spPr>
          <a:xfrm>
            <a:off x="946220" y="1380657"/>
            <a:ext cx="100584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63D91E4-4250-401E-ACE3-0D1FD6901575}"/>
              </a:ext>
            </a:extLst>
          </p:cNvPr>
          <p:cNvPicPr>
            <a:picLocks noChangeAspect="1"/>
          </p:cNvPicPr>
          <p:nvPr/>
        </p:nvPicPr>
        <p:blipFill>
          <a:blip r:embed="rId3"/>
          <a:stretch>
            <a:fillRect/>
          </a:stretch>
        </p:blipFill>
        <p:spPr>
          <a:xfrm>
            <a:off x="10370581" y="734326"/>
            <a:ext cx="1268078" cy="853514"/>
          </a:xfrm>
          <a:prstGeom prst="rect">
            <a:avLst/>
          </a:prstGeom>
        </p:spPr>
      </p:pic>
    </p:spTree>
    <p:extLst>
      <p:ext uri="{BB962C8B-B14F-4D97-AF65-F5344CB8AC3E}">
        <p14:creationId xmlns:p14="http://schemas.microsoft.com/office/powerpoint/2010/main" val="299582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1B11E2-CF41-46F7-8DA8-79ECCCA9C53F}"/>
              </a:ext>
            </a:extLst>
          </p:cNvPr>
          <p:cNvSpPr>
            <a:spLocks noGrp="1"/>
          </p:cNvSpPr>
          <p:nvPr>
            <p:ph idx="1"/>
          </p:nvPr>
        </p:nvSpPr>
        <p:spPr>
          <a:xfrm>
            <a:off x="345233" y="933061"/>
            <a:ext cx="11234057" cy="4936033"/>
          </a:xfrm>
        </p:spPr>
        <p:txBody>
          <a:bodyPr/>
          <a:lstStyle/>
          <a:p>
            <a:pPr algn="ctr"/>
            <a:r>
              <a:rPr lang="en-US" sz="3200" b="1" dirty="0"/>
              <a:t>End of Fiscal Year Reminders</a:t>
            </a:r>
          </a:p>
          <a:p>
            <a:r>
              <a:rPr lang="en-US" sz="3200" dirty="0"/>
              <a:t>Year-end benchmarks shall be entered into the MOSAIX IMPACT system for all process and outcome objectives no later than the eighth working day of July; and</a:t>
            </a:r>
          </a:p>
          <a:p>
            <a:r>
              <a:rPr lang="en-US" sz="3200" dirty="0"/>
              <a:t>All prevention programs using the DAODAS Standard Survey that are administered January-May are required to submit their data to DAODAS by the published date in June.</a:t>
            </a:r>
          </a:p>
        </p:txBody>
      </p:sp>
      <p:sp>
        <p:nvSpPr>
          <p:cNvPr id="3" name="Date Placeholder 2">
            <a:extLst>
              <a:ext uri="{FF2B5EF4-FFF2-40B4-BE49-F238E27FC236}">
                <a16:creationId xmlns:a16="http://schemas.microsoft.com/office/drawing/2014/main" id="{9418CDED-C2EB-4527-B2BC-433320F968F1}"/>
              </a:ext>
            </a:extLst>
          </p:cNvPr>
          <p:cNvSpPr>
            <a:spLocks noGrp="1"/>
          </p:cNvSpPr>
          <p:nvPr>
            <p:ph type="dt" sz="half" idx="2"/>
          </p:nvPr>
        </p:nvSpPr>
        <p:spPr/>
        <p:txBody>
          <a:bodyPr/>
          <a:lstStyle/>
          <a:p>
            <a:fld id="{63CB888A-206F-45AF-950E-B021DFB8B450}" type="datetime1">
              <a:rPr lang="en-US" smtClean="0"/>
              <a:t>5/11/2021</a:t>
            </a:fld>
            <a:endParaRPr lang="en-US" dirty="0"/>
          </a:p>
        </p:txBody>
      </p:sp>
      <p:pic>
        <p:nvPicPr>
          <p:cNvPr id="5" name="Picture 4" descr="Calendar&#10;&#10;Description automatically generated">
            <a:extLst>
              <a:ext uri="{FF2B5EF4-FFF2-40B4-BE49-F238E27FC236}">
                <a16:creationId xmlns:a16="http://schemas.microsoft.com/office/drawing/2014/main" id="{D47E93E5-E7C1-48FF-9BA3-BFF9F6D9C2E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22905" y="3906989"/>
            <a:ext cx="2813179" cy="2109884"/>
          </a:xfrm>
          <a:prstGeom prst="rect">
            <a:avLst/>
          </a:prstGeom>
        </p:spPr>
      </p:pic>
      <p:sp>
        <p:nvSpPr>
          <p:cNvPr id="6" name="TextBox 5">
            <a:extLst>
              <a:ext uri="{FF2B5EF4-FFF2-40B4-BE49-F238E27FC236}">
                <a16:creationId xmlns:a16="http://schemas.microsoft.com/office/drawing/2014/main" id="{49C4EE58-77B3-4761-867D-191FB6CE23DD}"/>
              </a:ext>
            </a:extLst>
          </p:cNvPr>
          <p:cNvSpPr txBox="1"/>
          <p:nvPr/>
        </p:nvSpPr>
        <p:spPr>
          <a:xfrm>
            <a:off x="8322905" y="6090457"/>
            <a:ext cx="2813179" cy="369332"/>
          </a:xfrm>
          <a:prstGeom prst="rect">
            <a:avLst/>
          </a:prstGeom>
          <a:noFill/>
        </p:spPr>
        <p:txBody>
          <a:bodyPr wrap="square" rtlCol="0">
            <a:spAutoFit/>
          </a:bodyPr>
          <a:lstStyle/>
          <a:p>
            <a:r>
              <a:rPr lang="en-US" sz="900">
                <a:hlinkClick r:id="rId3" tooltip="http://www.pngall.com/calendar-png"/>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2240392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E70AC2-46CD-4D8D-AD47-B5EF0CEE117C}"/>
              </a:ext>
            </a:extLst>
          </p:cNvPr>
          <p:cNvSpPr>
            <a:spLocks noGrp="1"/>
          </p:cNvSpPr>
          <p:nvPr>
            <p:ph idx="1"/>
          </p:nvPr>
        </p:nvSpPr>
        <p:spPr>
          <a:xfrm>
            <a:off x="1097279" y="914401"/>
            <a:ext cx="10058401" cy="4954694"/>
          </a:xfrm>
        </p:spPr>
        <p:txBody>
          <a:bodyPr/>
          <a:lstStyle/>
          <a:p>
            <a:r>
              <a:rPr lang="en-US" b="1" dirty="0"/>
              <a:t> </a:t>
            </a:r>
            <a:endParaRPr lang="en-US" dirty="0"/>
          </a:p>
          <a:p>
            <a:pPr algn="ctr"/>
            <a:r>
              <a:rPr lang="en-US" sz="2800" b="1" dirty="0"/>
              <a:t>BHSA Updates</a:t>
            </a:r>
            <a:endParaRPr lang="en-US" sz="2800" dirty="0"/>
          </a:p>
          <a:p>
            <a:r>
              <a:rPr lang="en-US" sz="2800" b="1" dirty="0"/>
              <a:t>SAPST Reminder:</a:t>
            </a:r>
            <a:endParaRPr lang="en-US" sz="2800" dirty="0"/>
          </a:p>
          <a:p>
            <a:r>
              <a:rPr lang="en-US" sz="2800" dirty="0"/>
              <a:t>SAPST will be held </a:t>
            </a:r>
            <a:r>
              <a:rPr lang="en-US" sz="2800" b="1" dirty="0"/>
              <a:t>June 21-24 </a:t>
            </a:r>
            <a:r>
              <a:rPr lang="en-US" sz="2800" dirty="0"/>
              <a:t>at The National Safety Council. Registration information can be found on BHSA's website. Class size is limited, and registration will close when we reach capacity. </a:t>
            </a:r>
          </a:p>
          <a:p>
            <a:endParaRPr lang="en-US" dirty="0"/>
          </a:p>
        </p:txBody>
      </p:sp>
      <p:sp>
        <p:nvSpPr>
          <p:cNvPr id="3" name="Date Placeholder 2">
            <a:extLst>
              <a:ext uri="{FF2B5EF4-FFF2-40B4-BE49-F238E27FC236}">
                <a16:creationId xmlns:a16="http://schemas.microsoft.com/office/drawing/2014/main" id="{3FF9870B-FB03-44C2-B57C-799AD78E57CC}"/>
              </a:ext>
            </a:extLst>
          </p:cNvPr>
          <p:cNvSpPr>
            <a:spLocks noGrp="1"/>
          </p:cNvSpPr>
          <p:nvPr>
            <p:ph type="dt" sz="half" idx="2"/>
          </p:nvPr>
        </p:nvSpPr>
        <p:spPr/>
        <p:txBody>
          <a:bodyPr/>
          <a:lstStyle/>
          <a:p>
            <a:fld id="{63CB888A-206F-45AF-950E-B021DFB8B450}" type="datetime1">
              <a:rPr lang="en-US" smtClean="0"/>
              <a:t>5/11/2021</a:t>
            </a:fld>
            <a:endParaRPr lang="en-US" dirty="0"/>
          </a:p>
        </p:txBody>
      </p:sp>
      <p:pic>
        <p:nvPicPr>
          <p:cNvPr id="5" name="Picture 4">
            <a:extLst>
              <a:ext uri="{FF2B5EF4-FFF2-40B4-BE49-F238E27FC236}">
                <a16:creationId xmlns:a16="http://schemas.microsoft.com/office/drawing/2014/main" id="{FB983F40-46ED-4D57-8AE8-6ED011EBCFA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59013" y="3801926"/>
            <a:ext cx="3534496" cy="2496238"/>
          </a:xfrm>
          <a:prstGeom prst="rect">
            <a:avLst/>
          </a:prstGeom>
        </p:spPr>
      </p:pic>
    </p:spTree>
    <p:extLst>
      <p:ext uri="{BB962C8B-B14F-4D97-AF65-F5344CB8AC3E}">
        <p14:creationId xmlns:p14="http://schemas.microsoft.com/office/powerpoint/2010/main" val="3583743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2F36ED-0401-42B8-A6DF-B2825AAE8C2D}"/>
              </a:ext>
            </a:extLst>
          </p:cNvPr>
          <p:cNvSpPr>
            <a:spLocks noGrp="1"/>
          </p:cNvSpPr>
          <p:nvPr>
            <p:ph idx="1"/>
          </p:nvPr>
        </p:nvSpPr>
        <p:spPr>
          <a:xfrm>
            <a:off x="307910" y="905069"/>
            <a:ext cx="11308701" cy="5383764"/>
          </a:xfrm>
        </p:spPr>
        <p:txBody>
          <a:bodyPr/>
          <a:lstStyle/>
          <a:p>
            <a:pPr algn="ctr"/>
            <a:r>
              <a:rPr lang="en-US" dirty="0"/>
              <a:t> </a:t>
            </a:r>
            <a:r>
              <a:rPr lang="en-US" b="1" dirty="0"/>
              <a:t>SCAPPA Updates</a:t>
            </a:r>
            <a:endParaRPr lang="en-US" dirty="0"/>
          </a:p>
          <a:p>
            <a:r>
              <a:rPr lang="en-US" b="1" dirty="0"/>
              <a:t>The spring training will be held virtually on June 17</a:t>
            </a:r>
            <a:r>
              <a:rPr lang="en-US" b="1" baseline="30000" dirty="0"/>
              <a:t>th</a:t>
            </a:r>
            <a:r>
              <a:rPr lang="en-US" b="1" dirty="0"/>
              <a:t>. The topic will be on Opioids and the trainer will be Master Deputy David </a:t>
            </a:r>
            <a:r>
              <a:rPr lang="en-US" b="1" dirty="0" err="1"/>
              <a:t>Kopenhaver</a:t>
            </a:r>
            <a:r>
              <a:rPr lang="en-US" b="1" dirty="0"/>
              <a:t>. Registration will be $15. More information coming soon.</a:t>
            </a:r>
            <a:endParaRPr lang="en-US" dirty="0"/>
          </a:p>
          <a:p>
            <a:r>
              <a:rPr lang="en-US" dirty="0"/>
              <a:t> </a:t>
            </a:r>
            <a:r>
              <a:rPr lang="en-US" b="1" dirty="0"/>
              <a:t>Certification Update:</a:t>
            </a:r>
            <a:endParaRPr lang="en-US" dirty="0"/>
          </a:p>
          <a:p>
            <a:r>
              <a:rPr lang="en-US" dirty="0"/>
              <a:t>As of February 1</a:t>
            </a:r>
            <a:r>
              <a:rPr lang="en-US" baseline="30000" dirty="0"/>
              <a:t>,</a:t>
            </a:r>
            <a:r>
              <a:rPr lang="en-US" dirty="0"/>
              <a:t> 2021, we have an updated manual for the field. Those of you who are certified and/or in process are encouraged to download or utilize the on-line updated version. You can find the newest version in the Certification Section on the SCAPPA website.  The individual forms on the website also reflect the updates and changes. In addition, sample Certification, Recertification and Upgrade applications have been provided.</a:t>
            </a:r>
          </a:p>
          <a:p>
            <a:r>
              <a:rPr lang="en-US" dirty="0"/>
              <a:t> As of the July 2021 Recertification cycle, a requirement for an additional 3 hours of Ethics Training, will take effect. This has been listed in the updated manual, and is marked as a requirement for those who recertify in July 2021 and all cycles to follow.  It is also a requirement to read and sign the updated Ethics Document each time you recertify.  A 3-hour training that met this requirement was provided by our BHSA coaches on May 3</a:t>
            </a:r>
            <a:r>
              <a:rPr lang="en-US" baseline="30000" dirty="0"/>
              <a:t>rd</a:t>
            </a:r>
            <a:r>
              <a:rPr lang="en-US" dirty="0"/>
              <a:t>.</a:t>
            </a:r>
          </a:p>
          <a:p>
            <a:r>
              <a:rPr lang="en-US" dirty="0"/>
              <a:t> </a:t>
            </a:r>
          </a:p>
          <a:p>
            <a:endParaRPr lang="en-US" dirty="0"/>
          </a:p>
        </p:txBody>
      </p:sp>
      <p:sp>
        <p:nvSpPr>
          <p:cNvPr id="3" name="Date Placeholder 2">
            <a:extLst>
              <a:ext uri="{FF2B5EF4-FFF2-40B4-BE49-F238E27FC236}">
                <a16:creationId xmlns:a16="http://schemas.microsoft.com/office/drawing/2014/main" id="{E771000A-E01F-4532-8058-C00243FDF456}"/>
              </a:ext>
            </a:extLst>
          </p:cNvPr>
          <p:cNvSpPr>
            <a:spLocks noGrp="1"/>
          </p:cNvSpPr>
          <p:nvPr>
            <p:ph type="dt" sz="half" idx="2"/>
          </p:nvPr>
        </p:nvSpPr>
        <p:spPr/>
        <p:txBody>
          <a:bodyPr/>
          <a:lstStyle/>
          <a:p>
            <a:fld id="{63CB888A-206F-45AF-950E-B021DFB8B450}" type="datetime1">
              <a:rPr lang="en-US" smtClean="0"/>
              <a:t>5/11/2021</a:t>
            </a:fld>
            <a:endParaRPr lang="en-US" dirty="0"/>
          </a:p>
        </p:txBody>
      </p:sp>
      <p:pic>
        <p:nvPicPr>
          <p:cNvPr id="5" name="Picture 4">
            <a:extLst>
              <a:ext uri="{FF2B5EF4-FFF2-40B4-BE49-F238E27FC236}">
                <a16:creationId xmlns:a16="http://schemas.microsoft.com/office/drawing/2014/main" id="{70A3103D-4F6A-4DE7-88F2-C6022FEAE2C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6294" y="5382261"/>
            <a:ext cx="3579845" cy="906572"/>
          </a:xfrm>
          <a:prstGeom prst="rect">
            <a:avLst/>
          </a:prstGeom>
          <a:noFill/>
          <a:ln>
            <a:noFill/>
          </a:ln>
        </p:spPr>
      </p:pic>
    </p:spTree>
    <p:extLst>
      <p:ext uri="{BB962C8B-B14F-4D97-AF65-F5344CB8AC3E}">
        <p14:creationId xmlns:p14="http://schemas.microsoft.com/office/powerpoint/2010/main" val="2677127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371833-D854-412C-B2E7-B4A4D5836ABD}"/>
              </a:ext>
            </a:extLst>
          </p:cNvPr>
          <p:cNvSpPr>
            <a:spLocks noGrp="1"/>
          </p:cNvSpPr>
          <p:nvPr>
            <p:ph type="dt" sz="half" idx="2"/>
          </p:nvPr>
        </p:nvSpPr>
        <p:spPr/>
        <p:txBody>
          <a:bodyPr/>
          <a:lstStyle/>
          <a:p>
            <a:fld id="{63CB888A-206F-45AF-950E-B021DFB8B450}" type="datetime1">
              <a:rPr lang="en-US" smtClean="0"/>
              <a:t>5/11/2021</a:t>
            </a:fld>
            <a:endParaRPr lang="en-US" dirty="0"/>
          </a:p>
        </p:txBody>
      </p:sp>
      <p:pic>
        <p:nvPicPr>
          <p:cNvPr id="4098" name="Picture 2" descr="National Prevention Week 2021">
            <a:extLst>
              <a:ext uri="{FF2B5EF4-FFF2-40B4-BE49-F238E27FC236}">
                <a16:creationId xmlns:a16="http://schemas.microsoft.com/office/drawing/2014/main" id="{9A825796-23D9-4508-A421-49A4B120F30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69984" y="834740"/>
            <a:ext cx="7421885" cy="22028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61CDF3-8A41-4E95-BDCC-3B4B930C71CE}"/>
              </a:ext>
            </a:extLst>
          </p:cNvPr>
          <p:cNvSpPr/>
          <p:nvPr/>
        </p:nvSpPr>
        <p:spPr>
          <a:xfrm>
            <a:off x="640080" y="3331030"/>
            <a:ext cx="11060508" cy="3139321"/>
          </a:xfrm>
          <a:prstGeom prst="rect">
            <a:avLst/>
          </a:prstGeom>
        </p:spPr>
        <p:txBody>
          <a:bodyPr wrap="square">
            <a:spAutoFit/>
          </a:bodyPr>
          <a:lstStyle/>
          <a:p>
            <a:r>
              <a:rPr lang="en-US" dirty="0">
                <a:solidFill>
                  <a:srgbClr val="000000"/>
                </a:solidFill>
                <a:latin typeface="Tahoma" panose="020B0604030504040204" pitchFamily="34" charset="0"/>
              </a:rPr>
              <a:t>National Prevention Week (NPW) is a public education platform that promotes prevention year-round through providing ideas, capacity building, tools, and resources to help individuals and communities make substance use prevention happen every day.</a:t>
            </a:r>
          </a:p>
          <a:p>
            <a:r>
              <a:rPr lang="en-US" dirty="0"/>
              <a:t>Each year, National Prevention Week includes daily themes to focus on major substance use and mental health topics. The 2021 daily themes are:</a:t>
            </a:r>
          </a:p>
          <a:p>
            <a:r>
              <a:rPr lang="en-US" dirty="0"/>
              <a:t>Monday, May 10: Preventing Prescription Drug and Opioid Misuse</a:t>
            </a:r>
          </a:p>
          <a:p>
            <a:r>
              <a:rPr lang="en-US" dirty="0"/>
              <a:t>Tuesday, May 11: Preventing Underage Drinking and Alcohol Misuse</a:t>
            </a:r>
          </a:p>
          <a:p>
            <a:r>
              <a:rPr lang="en-US" dirty="0"/>
              <a:t>Wednesday, May 12: Preventing Illicit Drug Use and Youth Marijuana Use</a:t>
            </a:r>
          </a:p>
          <a:p>
            <a:r>
              <a:rPr lang="en-US" dirty="0"/>
              <a:t>Thursday, May 13: Preventing Youth Tobacco Use (E-Cigarettes and Vaping)</a:t>
            </a:r>
          </a:p>
          <a:p>
            <a:r>
              <a:rPr lang="en-US" dirty="0"/>
              <a:t>Friday, May 14: Preventing Suicide</a:t>
            </a:r>
          </a:p>
          <a:p>
            <a:endParaRPr lang="en-US" dirty="0"/>
          </a:p>
        </p:txBody>
      </p:sp>
      <p:sp>
        <p:nvSpPr>
          <p:cNvPr id="5" name="Rectangle 4">
            <a:extLst>
              <a:ext uri="{FF2B5EF4-FFF2-40B4-BE49-F238E27FC236}">
                <a16:creationId xmlns:a16="http://schemas.microsoft.com/office/drawing/2014/main" id="{073894C7-FB07-48B0-B632-A4A652E50A06}"/>
              </a:ext>
            </a:extLst>
          </p:cNvPr>
          <p:cNvSpPr/>
          <p:nvPr/>
        </p:nvSpPr>
        <p:spPr>
          <a:xfrm>
            <a:off x="7715767" y="5917326"/>
            <a:ext cx="4229299" cy="646331"/>
          </a:xfrm>
          <a:prstGeom prst="rect">
            <a:avLst/>
          </a:prstGeom>
        </p:spPr>
        <p:txBody>
          <a:bodyPr wrap="none">
            <a:spAutoFit/>
          </a:bodyPr>
          <a:lstStyle/>
          <a:p>
            <a:r>
              <a:rPr lang="en-US" dirty="0">
                <a:hlinkClick r:id="rId3"/>
              </a:rPr>
              <a:t>https://www.samhsa.gov/prevention-week</a:t>
            </a:r>
            <a:endParaRPr lang="en-US" dirty="0"/>
          </a:p>
          <a:p>
            <a:endParaRPr lang="en-US" dirty="0"/>
          </a:p>
        </p:txBody>
      </p:sp>
    </p:spTree>
    <p:extLst>
      <p:ext uri="{BB962C8B-B14F-4D97-AF65-F5344CB8AC3E}">
        <p14:creationId xmlns:p14="http://schemas.microsoft.com/office/powerpoint/2010/main" val="2202307118"/>
      </p:ext>
    </p:extLst>
  </p:cSld>
  <p:clrMapOvr>
    <a:masterClrMapping/>
  </p:clrMapOvr>
</p:sld>
</file>

<file path=ppt/theme/theme1.xml><?xml version="1.0" encoding="utf-8"?>
<a:theme xmlns:a="http://schemas.openxmlformats.org/drawingml/2006/main" name="DAODAS Master">
  <a:themeElements>
    <a:clrScheme name="SC DAODAS">
      <a:dk1>
        <a:sysClr val="windowText" lastClr="000000"/>
      </a:dk1>
      <a:lt1>
        <a:sysClr val="window" lastClr="FFFFFF"/>
      </a:lt1>
      <a:dk2>
        <a:srgbClr val="44546A"/>
      </a:dk2>
      <a:lt2>
        <a:srgbClr val="E7E6E6"/>
      </a:lt2>
      <a:accent1>
        <a:srgbClr val="015B8C"/>
      </a:accent1>
      <a:accent2>
        <a:srgbClr val="A6D96E"/>
      </a:accent2>
      <a:accent3>
        <a:srgbClr val="FFB610"/>
      </a:accent3>
      <a:accent4>
        <a:srgbClr val="015B8C"/>
      </a:accent4>
      <a:accent5>
        <a:srgbClr val="A6D96E"/>
      </a:accent5>
      <a:accent6>
        <a:srgbClr val="FFB610"/>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DAODAS Presentation Template WIDE.potx" id="{E7C8239D-E9D5-4F05-B2DB-DE9690BAC7D9}" vid="{5E3CAFF7-0D81-4915-969D-C4E22A36C0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DAODAS Presentation Template WIDE (1)</Template>
  <TotalTime>2390</TotalTime>
  <Words>2631</Words>
  <Application>Microsoft Office PowerPoint</Application>
  <PresentationFormat>Widescreen</PresentationFormat>
  <Paragraphs>401</Paragraphs>
  <Slides>31</Slides>
  <Notes>3</Notes>
  <HiddenSlides>0</HiddenSlides>
  <MMClips>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Arial</vt:lpstr>
      <vt:lpstr>avenir-lt-w01_35-light1475496</vt:lpstr>
      <vt:lpstr>Calibri</vt:lpstr>
      <vt:lpstr>Calibri Light</vt:lpstr>
      <vt:lpstr>Century Gothic</vt:lpstr>
      <vt:lpstr>Impact</vt:lpstr>
      <vt:lpstr>proxima-n-w01-reg</vt:lpstr>
      <vt:lpstr>Symbol</vt:lpstr>
      <vt:lpstr>Tahoma</vt:lpstr>
      <vt:lpstr>Times New Roman</vt:lpstr>
      <vt:lpstr>Trebuchet MS</vt:lpstr>
      <vt:lpstr>Wingdings</vt:lpstr>
      <vt:lpstr>DAODAS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Consolidated Appropriations Act of 2021:  CoVID-19 provisions</vt:lpstr>
      <vt:lpstr>Another COVID-19 Package</vt:lpstr>
      <vt:lpstr>Biden-Harris Administration Statement on Drug Policy Priorities (April 1,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SCDAODAS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Crystal</dc:creator>
  <cp:lastModifiedBy>Michael George</cp:lastModifiedBy>
  <cp:revision>104</cp:revision>
  <cp:lastPrinted>2017-09-26T18:18:36Z</cp:lastPrinted>
  <dcterms:created xsi:type="dcterms:W3CDTF">2020-10-27T12:56:28Z</dcterms:created>
  <dcterms:modified xsi:type="dcterms:W3CDTF">2021-05-11T21:27:14Z</dcterms:modified>
</cp:coreProperties>
</file>